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5" r:id="rId6"/>
    <p:sldId id="266" r:id="rId7"/>
    <p:sldId id="267" r:id="rId8"/>
    <p:sldId id="259" r:id="rId9"/>
    <p:sldId id="260" r:id="rId10"/>
    <p:sldId id="261" r:id="rId11"/>
    <p:sldId id="262" r:id="rId12"/>
    <p:sldId id="263" r:id="rId13"/>
    <p:sldId id="268" r:id="rId14"/>
    <p:sldId id="269" r:id="rId15"/>
    <p:sldId id="270" r:id="rId16"/>
    <p:sldId id="271" r:id="rId17"/>
    <p:sldId id="272" r:id="rId18"/>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DE0761-FDFC-493B-9016-B63D3A8B1D58}" type="datetimeFigureOut">
              <a:rPr lang="fa-IR" smtClean="0"/>
              <a:t>02/12/1445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26527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DE0761-FDFC-493B-9016-B63D3A8B1D58}" type="datetimeFigureOut">
              <a:rPr lang="fa-IR" smtClean="0"/>
              <a:t>02/12/1445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161600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DE0761-FDFC-493B-9016-B63D3A8B1D58}" type="datetimeFigureOut">
              <a:rPr lang="fa-IR" smtClean="0"/>
              <a:t>02/12/1445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10643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DE0761-FDFC-493B-9016-B63D3A8B1D58}" type="datetimeFigureOut">
              <a:rPr lang="fa-IR" smtClean="0"/>
              <a:t>02/12/1445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BF2644-E400-4AC8-9551-177695199AEB}" type="slidenum">
              <a:rPr lang="fa-IR" smtClean="0"/>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248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DE0761-FDFC-493B-9016-B63D3A8B1D58}" type="datetimeFigureOut">
              <a:rPr lang="fa-IR" smtClean="0"/>
              <a:t>02/12/1445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164807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3DE0761-FDFC-493B-9016-B63D3A8B1D58}" type="datetimeFigureOut">
              <a:rPr lang="fa-IR" smtClean="0"/>
              <a:t>02/12/1445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307128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3DE0761-FDFC-493B-9016-B63D3A8B1D58}" type="datetimeFigureOut">
              <a:rPr lang="fa-IR" smtClean="0"/>
              <a:t>02/12/1445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238778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E0761-FDFC-493B-9016-B63D3A8B1D58}" type="datetimeFigureOut">
              <a:rPr lang="fa-IR" smtClean="0"/>
              <a:t>02/12/1445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3587220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E0761-FDFC-493B-9016-B63D3A8B1D58}" type="datetimeFigureOut">
              <a:rPr lang="fa-IR" smtClean="0"/>
              <a:t>02/12/1445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312716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E0761-FDFC-493B-9016-B63D3A8B1D58}" type="datetimeFigureOut">
              <a:rPr lang="fa-IR" smtClean="0"/>
              <a:t>02/12/1445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230904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DE0761-FDFC-493B-9016-B63D3A8B1D58}" type="datetimeFigureOut">
              <a:rPr lang="fa-IR" smtClean="0"/>
              <a:t>02/12/1445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130001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DE0761-FDFC-493B-9016-B63D3A8B1D58}" type="datetimeFigureOut">
              <a:rPr lang="fa-IR" smtClean="0"/>
              <a:t>02/12/1445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28256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DE0761-FDFC-493B-9016-B63D3A8B1D58}" type="datetimeFigureOut">
              <a:rPr lang="fa-IR" smtClean="0"/>
              <a:t>02/12/1445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369342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DE0761-FDFC-493B-9016-B63D3A8B1D58}" type="datetimeFigureOut">
              <a:rPr lang="fa-IR" smtClean="0"/>
              <a:t>02/12/1445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389608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3DE0761-FDFC-493B-9016-B63D3A8B1D58}" type="datetimeFigureOut">
              <a:rPr lang="fa-IR" smtClean="0"/>
              <a:t>02/12/1445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336482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DE0761-FDFC-493B-9016-B63D3A8B1D58}" type="datetimeFigureOut">
              <a:rPr lang="fa-IR" smtClean="0"/>
              <a:t>02/12/1445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47309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DE0761-FDFC-493B-9016-B63D3A8B1D58}" type="datetimeFigureOut">
              <a:rPr lang="fa-IR" smtClean="0"/>
              <a:t>02/12/1445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3BF2644-E400-4AC8-9551-177695199AEB}" type="slidenum">
              <a:rPr lang="fa-IR" smtClean="0"/>
              <a:t>‹#›</a:t>
            </a:fld>
            <a:endParaRPr lang="fa-IR"/>
          </a:p>
        </p:txBody>
      </p:sp>
    </p:spTree>
    <p:extLst>
      <p:ext uri="{BB962C8B-B14F-4D97-AF65-F5344CB8AC3E}">
        <p14:creationId xmlns:p14="http://schemas.microsoft.com/office/powerpoint/2010/main" val="135967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3DE0761-FDFC-493B-9016-B63D3A8B1D58}" type="datetimeFigureOut">
              <a:rPr lang="fa-IR" smtClean="0"/>
              <a:t>02/12/1445</a:t>
            </a:fld>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3BF2644-E400-4AC8-9551-177695199AEB}" type="slidenum">
              <a:rPr lang="fa-IR" smtClean="0"/>
              <a:t>‹#›</a:t>
            </a:fld>
            <a:endParaRPr lang="fa-IR"/>
          </a:p>
        </p:txBody>
      </p:sp>
    </p:spTree>
    <p:extLst>
      <p:ext uri="{BB962C8B-B14F-4D97-AF65-F5344CB8AC3E}">
        <p14:creationId xmlns:p14="http://schemas.microsoft.com/office/powerpoint/2010/main" val="216197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lib.lums.ac.i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30304"/>
            <a:ext cx="9234113" cy="4423360"/>
          </a:xfrm>
          <a:prstGeom prst="rect">
            <a:avLst/>
          </a:prstGeom>
        </p:spPr>
      </p:pic>
    </p:spTree>
    <p:extLst>
      <p:ext uri="{BB962C8B-B14F-4D97-AF65-F5344CB8AC3E}">
        <p14:creationId xmlns:p14="http://schemas.microsoft.com/office/powerpoint/2010/main" val="225082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C00000"/>
                </a:solidFill>
              </a:rPr>
              <a:t>جستجوی ساده </a:t>
            </a:r>
            <a:endParaRPr lang="fa-IR" sz="2800"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2369489" y="2366963"/>
            <a:ext cx="7577593" cy="3954324"/>
          </a:xfrm>
          <a:prstGeom prst="rect">
            <a:avLst/>
          </a:prstGeom>
        </p:spPr>
      </p:pic>
      <p:sp>
        <p:nvSpPr>
          <p:cNvPr id="6" name="Left Arrow 5"/>
          <p:cNvSpPr/>
          <p:nvPr/>
        </p:nvSpPr>
        <p:spPr>
          <a:xfrm>
            <a:off x="9947082" y="3093057"/>
            <a:ext cx="1144988" cy="61225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8" name="Right Arrow 7"/>
          <p:cNvSpPr/>
          <p:nvPr/>
        </p:nvSpPr>
        <p:spPr>
          <a:xfrm>
            <a:off x="6464410" y="3641697"/>
            <a:ext cx="1622067" cy="397566"/>
          </a:xfrm>
          <a:prstGeom prst="right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9" name="Down Arrow 8"/>
          <p:cNvSpPr/>
          <p:nvPr/>
        </p:nvSpPr>
        <p:spPr>
          <a:xfrm>
            <a:off x="5597718" y="2910177"/>
            <a:ext cx="262393" cy="58044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2880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b="1" dirty="0" smtClean="0">
                <a:solidFill>
                  <a:srgbClr val="C00000"/>
                </a:solidFill>
              </a:rPr>
              <a:t>نتایج جستجوی مدارک در جستجوی ساده</a:t>
            </a:r>
            <a:endParaRPr lang="fa-IR" sz="1800" b="1"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913775" y="2366963"/>
            <a:ext cx="4938385" cy="3424237"/>
          </a:xfrm>
          <a:prstGeom prst="rect">
            <a:avLst/>
          </a:prstGeom>
        </p:spPr>
      </p:pic>
      <p:pic>
        <p:nvPicPr>
          <p:cNvPr id="5" name="Picture 4"/>
          <p:cNvPicPr>
            <a:picLocks noChangeAspect="1"/>
          </p:cNvPicPr>
          <p:nvPr/>
        </p:nvPicPr>
        <p:blipFill>
          <a:blip r:embed="rId3"/>
          <a:stretch>
            <a:fillRect/>
          </a:stretch>
        </p:blipFill>
        <p:spPr>
          <a:xfrm>
            <a:off x="5907816" y="2366963"/>
            <a:ext cx="5724942" cy="3424237"/>
          </a:xfrm>
          <a:prstGeom prst="rect">
            <a:avLst/>
          </a:prstGeom>
        </p:spPr>
      </p:pic>
    </p:spTree>
    <p:extLst>
      <p:ext uri="{BB962C8B-B14F-4D97-AF65-F5344CB8AC3E}">
        <p14:creationId xmlns:p14="http://schemas.microsoft.com/office/powerpoint/2010/main" val="126405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solidFill>
                  <a:srgbClr val="C00000"/>
                </a:solidFill>
              </a:rPr>
              <a:t>جستجوبرگه دان:سریعترین نوع جستجودر کتابخانه ها</a:t>
            </a:r>
            <a:endParaRPr lang="fa-IR" sz="2000"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635037" y="2289975"/>
            <a:ext cx="5121707" cy="3246783"/>
          </a:xfrm>
          <a:prstGeom prst="rect">
            <a:avLst/>
          </a:prstGeom>
        </p:spPr>
      </p:pic>
      <p:pic>
        <p:nvPicPr>
          <p:cNvPr id="5" name="Picture 4"/>
          <p:cNvPicPr>
            <a:picLocks noChangeAspect="1"/>
          </p:cNvPicPr>
          <p:nvPr/>
        </p:nvPicPr>
        <p:blipFill>
          <a:blip r:embed="rId3"/>
          <a:stretch>
            <a:fillRect/>
          </a:stretch>
        </p:blipFill>
        <p:spPr>
          <a:xfrm>
            <a:off x="6082748" y="2289975"/>
            <a:ext cx="5345925" cy="3231211"/>
          </a:xfrm>
          <a:prstGeom prst="rect">
            <a:avLst/>
          </a:prstGeom>
        </p:spPr>
      </p:pic>
    </p:spTree>
    <p:extLst>
      <p:ext uri="{BB962C8B-B14F-4D97-AF65-F5344CB8AC3E}">
        <p14:creationId xmlns:p14="http://schemas.microsoft.com/office/powerpoint/2010/main" val="2022018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rPr>
              <a:t>جستجوی عبارت</a:t>
            </a:r>
            <a:endParaRPr lang="fa-IR" sz="2800" dirty="0">
              <a:solidFill>
                <a:srgbClr val="FF0000"/>
              </a:solidFill>
            </a:endParaRPr>
          </a:p>
        </p:txBody>
      </p:sp>
      <p:pic>
        <p:nvPicPr>
          <p:cNvPr id="4" name="Content Placeholder 3"/>
          <p:cNvPicPr>
            <a:picLocks noGrp="1" noChangeAspect="1"/>
          </p:cNvPicPr>
          <p:nvPr>
            <p:ph sz="quarter" idx="13"/>
          </p:nvPr>
        </p:nvPicPr>
        <p:blipFill>
          <a:blip r:embed="rId2"/>
          <a:stretch>
            <a:fillRect/>
          </a:stretch>
        </p:blipFill>
        <p:spPr>
          <a:xfrm>
            <a:off x="1143920" y="2294207"/>
            <a:ext cx="5280733" cy="3424237"/>
          </a:xfrm>
          <a:prstGeom prst="rect">
            <a:avLst/>
          </a:prstGeom>
        </p:spPr>
      </p:pic>
      <p:pic>
        <p:nvPicPr>
          <p:cNvPr id="5" name="Picture 4"/>
          <p:cNvPicPr>
            <a:picLocks noChangeAspect="1"/>
          </p:cNvPicPr>
          <p:nvPr/>
        </p:nvPicPr>
        <p:blipFill>
          <a:blip r:embed="rId3"/>
          <a:stretch>
            <a:fillRect/>
          </a:stretch>
        </p:blipFill>
        <p:spPr>
          <a:xfrm>
            <a:off x="6424653" y="2294207"/>
            <a:ext cx="5246092" cy="3424237"/>
          </a:xfrm>
          <a:prstGeom prst="rect">
            <a:avLst/>
          </a:prstGeom>
        </p:spPr>
      </p:pic>
    </p:spTree>
    <p:extLst>
      <p:ext uri="{BB962C8B-B14F-4D97-AF65-F5344CB8AC3E}">
        <p14:creationId xmlns:p14="http://schemas.microsoft.com/office/powerpoint/2010/main" val="1499023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rPr>
              <a:t>جستجو عبارت2</a:t>
            </a:r>
            <a:endParaRPr lang="fa-IR" sz="2800" dirty="0">
              <a:solidFill>
                <a:srgbClr val="FF0000"/>
              </a:solidFill>
            </a:endParaRPr>
          </a:p>
        </p:txBody>
      </p:sp>
      <p:pic>
        <p:nvPicPr>
          <p:cNvPr id="4" name="Content Placeholder 3"/>
          <p:cNvPicPr>
            <a:picLocks noGrp="1" noChangeAspect="1"/>
          </p:cNvPicPr>
          <p:nvPr>
            <p:ph sz="quarter" idx="13"/>
          </p:nvPr>
        </p:nvPicPr>
        <p:blipFill>
          <a:blip r:embed="rId2"/>
          <a:stretch>
            <a:fillRect/>
          </a:stretch>
        </p:blipFill>
        <p:spPr>
          <a:xfrm>
            <a:off x="1415331" y="2605502"/>
            <a:ext cx="4842345" cy="3424237"/>
          </a:xfrm>
          <a:prstGeom prst="rect">
            <a:avLst/>
          </a:prstGeom>
        </p:spPr>
      </p:pic>
      <p:pic>
        <p:nvPicPr>
          <p:cNvPr id="5" name="Picture 4"/>
          <p:cNvPicPr>
            <a:picLocks noChangeAspect="1"/>
          </p:cNvPicPr>
          <p:nvPr/>
        </p:nvPicPr>
        <p:blipFill>
          <a:blip r:embed="rId3"/>
          <a:stretch>
            <a:fillRect/>
          </a:stretch>
        </p:blipFill>
        <p:spPr>
          <a:xfrm>
            <a:off x="6437905" y="2605501"/>
            <a:ext cx="5067631" cy="3424237"/>
          </a:xfrm>
          <a:prstGeom prst="rect">
            <a:avLst/>
          </a:prstGeom>
        </p:spPr>
      </p:pic>
    </p:spTree>
    <p:extLst>
      <p:ext uri="{BB962C8B-B14F-4D97-AF65-F5344CB8AC3E}">
        <p14:creationId xmlns:p14="http://schemas.microsoft.com/office/powerpoint/2010/main" val="1970930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C00000"/>
                </a:solidFill>
              </a:rPr>
              <a:t>جستجوی گوگلی</a:t>
            </a:r>
            <a:endParaRPr lang="fa-IR" sz="2400"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1287044" y="2802399"/>
            <a:ext cx="5129659" cy="3057711"/>
          </a:xfrm>
          <a:prstGeom prst="rect">
            <a:avLst/>
          </a:prstGeom>
        </p:spPr>
      </p:pic>
      <p:pic>
        <p:nvPicPr>
          <p:cNvPr id="5" name="Picture 4"/>
          <p:cNvPicPr>
            <a:picLocks noChangeAspect="1"/>
          </p:cNvPicPr>
          <p:nvPr/>
        </p:nvPicPr>
        <p:blipFill>
          <a:blip r:embed="rId3"/>
          <a:stretch>
            <a:fillRect/>
          </a:stretch>
        </p:blipFill>
        <p:spPr>
          <a:xfrm>
            <a:off x="6495591" y="2802398"/>
            <a:ext cx="4994044" cy="3057711"/>
          </a:xfrm>
          <a:prstGeom prst="rect">
            <a:avLst/>
          </a:prstGeom>
        </p:spPr>
      </p:pic>
    </p:spTree>
    <p:extLst>
      <p:ext uri="{BB962C8B-B14F-4D97-AF65-F5344CB8AC3E}">
        <p14:creationId xmlns:p14="http://schemas.microsoft.com/office/powerpoint/2010/main" val="81479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b="1" dirty="0" smtClean="0">
                <a:solidFill>
                  <a:srgbClr val="C00000"/>
                </a:solidFill>
              </a:rPr>
              <a:t>جستجوی گوگلی</a:t>
            </a:r>
            <a:endParaRPr lang="fa-IR" sz="2000" b="1" dirty="0">
              <a:solidFill>
                <a:srgbClr val="C00000"/>
              </a:solidFill>
            </a:endParaRPr>
          </a:p>
        </p:txBody>
      </p:sp>
      <p:sp>
        <p:nvSpPr>
          <p:cNvPr id="3" name="Content Placeholder 2"/>
          <p:cNvSpPr>
            <a:spLocks noGrp="1"/>
          </p:cNvSpPr>
          <p:nvPr>
            <p:ph sz="quarter" idx="13"/>
          </p:nvPr>
        </p:nvSpPr>
        <p:spPr/>
        <p:txBody>
          <a:bodyPr>
            <a:normAutofit fontScale="85000" lnSpcReduction="10000"/>
          </a:bodyPr>
          <a:lstStyle/>
          <a:p>
            <a:pPr algn="r"/>
            <a:r>
              <a:rPr lang="fa-IR" sz="1800" dirty="0"/>
              <a:t>در جستجوی گوگلی، شما علاوه بر دارا بودن تمامی امکانات جستجو‌های قبلی مانند: ساده، پیشرفته و ترکیبی و جستجوی عبارت، می‌توانید در جستجو‌های خود از امکانات ذیل نیز استفاده کنید</a:t>
            </a:r>
            <a:r>
              <a:rPr lang="en-US" sz="1800" dirty="0"/>
              <a:t>:</a:t>
            </a:r>
            <a:br>
              <a:rPr lang="en-US" sz="1800" dirty="0"/>
            </a:br>
            <a:r>
              <a:rPr lang="en-US" sz="1800" dirty="0" smtClean="0"/>
              <a:t>1</a:t>
            </a:r>
            <a:r>
              <a:rPr lang="fa-IR" sz="1800" dirty="0" smtClean="0"/>
              <a:t>-حذف </a:t>
            </a:r>
            <a:r>
              <a:rPr lang="fa-IR" sz="1800" dirty="0"/>
              <a:t>اطلاعات (واژه یا عبارت دوم [خط تیره] واژه یا عبارت اول): کلیه مدارکی را که حاوی واژه قبل از خط تیره "-" هستند ولی حاوی واژه‌های بعد از "-" نیستند را نمایش می‌دهد</a:t>
            </a:r>
            <a:r>
              <a:rPr lang="en-US" sz="1800" dirty="0"/>
              <a:t>.</a:t>
            </a:r>
            <a:br>
              <a:rPr lang="en-US" sz="1800" dirty="0"/>
            </a:br>
            <a:r>
              <a:rPr lang="fa-IR" sz="1800" dirty="0"/>
              <a:t>مثال: آب و هوای جنگلی - استوا</a:t>
            </a:r>
            <a:r>
              <a:rPr lang="en-US" sz="1800" dirty="0"/>
              <a:t/>
            </a:r>
            <a:br>
              <a:rPr lang="en-US" sz="1800" dirty="0"/>
            </a:br>
            <a:r>
              <a:rPr lang="en-US" sz="1800" dirty="0" smtClean="0"/>
              <a:t>2 </a:t>
            </a:r>
            <a:r>
              <a:rPr lang="fa-IR" sz="1800" dirty="0" smtClean="0"/>
              <a:t>-تطبیق </a:t>
            </a:r>
            <a:r>
              <a:rPr lang="fa-IR" sz="1800" dirty="0"/>
              <a:t>("عبارت"): اگر عبارتی را در بین "" جستجو نمایید، فراکاوش تنها به جستجوی تطبیقی (با رعایت فاصله‌ها و ترتیب کلمات در عبارت) عبارت وارد شده می‌پردازد</a:t>
            </a:r>
            <a:r>
              <a:rPr lang="en-US" sz="1800" dirty="0"/>
              <a:t/>
            </a:r>
            <a:br>
              <a:rPr lang="en-US" sz="1800" dirty="0"/>
            </a:br>
            <a:r>
              <a:rPr lang="fa-IR" sz="1800" dirty="0"/>
              <a:t>مثال: "اصول علم حساب "</a:t>
            </a:r>
            <a:br>
              <a:rPr lang="fa-IR" sz="1800" dirty="0"/>
            </a:br>
            <a:r>
              <a:rPr lang="fa-IR" sz="1800" dirty="0"/>
              <a:t>3- هوشمند (عبارت * عبارت): اگر واژه و یا بخشی از عبارتی که مورد جستجو قرار گرفته است را فراموش کرده‌اید، می‌توانید بجای واژه فراموش شده از * استفاده کنید ،</a:t>
            </a:r>
            <a:r>
              <a:rPr lang="en-US" sz="1800" dirty="0"/>
              <a:t/>
            </a:r>
            <a:br>
              <a:rPr lang="en-US" sz="1800" dirty="0"/>
            </a:br>
            <a:r>
              <a:rPr lang="fa-IR" sz="1800" dirty="0"/>
              <a:t>مثال: * علم حساب</a:t>
            </a:r>
            <a:r>
              <a:rPr lang="en-US" sz="1800" dirty="0"/>
              <a:t/>
            </a:r>
            <a:br>
              <a:rPr lang="en-US" sz="1800" dirty="0"/>
            </a:br>
            <a:r>
              <a:rPr lang="en-US" sz="1800" dirty="0" smtClean="0"/>
              <a:t>4 </a:t>
            </a:r>
            <a:r>
              <a:rPr lang="fa-IR" sz="1800" dirty="0" smtClean="0"/>
              <a:t>-محدوده </a:t>
            </a:r>
            <a:r>
              <a:rPr lang="fa-IR" sz="1800" dirty="0"/>
              <a:t>عددی (100..50): اگر به دنبال یک بازه عددی در جستجوی خود هستید می‌توانید از ".." استفاده </a:t>
            </a:r>
            <a:r>
              <a:rPr lang="fa-IR" sz="1800" dirty="0" smtClean="0"/>
              <a:t>فرمایید.</a:t>
            </a:r>
            <a:r>
              <a:rPr lang="en-US" sz="1800" dirty="0"/>
              <a:t/>
            </a:r>
            <a:br>
              <a:rPr lang="en-US" sz="1800" dirty="0"/>
            </a:br>
            <a:r>
              <a:rPr lang="fa-IR" sz="1800" dirty="0"/>
              <a:t>مثال: 100..2000 راه حل مسائل</a:t>
            </a:r>
            <a:endParaRPr lang="en-US" sz="1800" dirty="0"/>
          </a:p>
          <a:p>
            <a:endParaRPr lang="fa-IR" dirty="0"/>
          </a:p>
        </p:txBody>
      </p:sp>
    </p:spTree>
    <p:extLst>
      <p:ext uri="{BB962C8B-B14F-4D97-AF65-F5344CB8AC3E}">
        <p14:creationId xmlns:p14="http://schemas.microsoft.com/office/powerpoint/2010/main" val="1102710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731520"/>
            <a:ext cx="10455965" cy="560823"/>
          </a:xfrm>
        </p:spPr>
        <p:txBody>
          <a:bodyPr>
            <a:normAutofit fontScale="90000"/>
          </a:bodyPr>
          <a:lstStyle/>
          <a:p>
            <a:r>
              <a:rPr lang="fa-IR" dirty="0" smtClean="0">
                <a:solidFill>
                  <a:srgbClr val="FFC000"/>
                </a:solidFill>
              </a:rPr>
              <a:t>با تشکر از توجه شما</a:t>
            </a:r>
            <a:endParaRPr lang="fa-IR" dirty="0">
              <a:solidFill>
                <a:srgbClr val="FFC000"/>
              </a:solidFill>
            </a:endParaRP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13467" y="1395709"/>
            <a:ext cx="10455965" cy="5462291"/>
          </a:xfrm>
        </p:spPr>
      </p:pic>
    </p:spTree>
    <p:extLst>
      <p:ext uri="{BB962C8B-B14F-4D97-AF65-F5344CB8AC3E}">
        <p14:creationId xmlns:p14="http://schemas.microsoft.com/office/powerpoint/2010/main" val="2880688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2289975"/>
            <a:ext cx="10515600" cy="3886987"/>
          </a:xfrm>
        </p:spPr>
        <p:txBody>
          <a:bodyPr>
            <a:normAutofit/>
          </a:bodyPr>
          <a:lstStyle/>
          <a:p>
            <a:pPr marL="0" indent="0" algn="ctr">
              <a:buNone/>
            </a:pPr>
            <a:r>
              <a:rPr lang="fa-IR" sz="2800" b="1" dirty="0">
                <a:solidFill>
                  <a:srgbClr val="C00000"/>
                </a:solidFill>
              </a:rPr>
              <a:t>نحوه کار با نرم افزار کتابخانه ای </a:t>
            </a:r>
            <a:r>
              <a:rPr lang="fa-IR" sz="2800" b="1" dirty="0" smtClean="0">
                <a:solidFill>
                  <a:srgbClr val="C00000"/>
                </a:solidFill>
              </a:rPr>
              <a:t>فراکاوش</a:t>
            </a:r>
          </a:p>
          <a:p>
            <a:pPr marL="0" indent="0" algn="ctr">
              <a:buNone/>
            </a:pPr>
            <a:r>
              <a:rPr lang="fa-IR" sz="2800" b="1" dirty="0" smtClean="0">
                <a:solidFill>
                  <a:srgbClr val="C00000"/>
                </a:solidFill>
              </a:rPr>
              <a:t>ارائه دهنده : الهام زارعی ونوول</a:t>
            </a:r>
          </a:p>
          <a:p>
            <a:pPr marL="0" indent="0" algn="ctr">
              <a:buNone/>
            </a:pPr>
            <a:r>
              <a:rPr lang="fa-IR" sz="2800" b="1" smtClean="0">
                <a:solidFill>
                  <a:srgbClr val="C00000"/>
                </a:solidFill>
              </a:rPr>
              <a:t>خرداد1403</a:t>
            </a:r>
            <a:endParaRPr lang="en-US" sz="2800" dirty="0" smtClean="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56" y="5394128"/>
            <a:ext cx="1534975" cy="1021456"/>
          </a:xfrm>
          <a:prstGeom prst="rect">
            <a:avLst/>
          </a:prstGeom>
        </p:spPr>
      </p:pic>
    </p:spTree>
    <p:extLst>
      <p:ext uri="{BB962C8B-B14F-4D97-AF65-F5344CB8AC3E}">
        <p14:creationId xmlns:p14="http://schemas.microsoft.com/office/powerpoint/2010/main" val="2092913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نرم افزار فراکاوش </a:t>
            </a:r>
            <a:endParaRPr lang="fa-IR" dirty="0"/>
          </a:p>
        </p:txBody>
      </p:sp>
      <p:sp>
        <p:nvSpPr>
          <p:cNvPr id="3" name="Content Placeholder 2"/>
          <p:cNvSpPr>
            <a:spLocks noGrp="1"/>
          </p:cNvSpPr>
          <p:nvPr>
            <p:ph sz="quarter" idx="13"/>
          </p:nvPr>
        </p:nvSpPr>
        <p:spPr/>
        <p:txBody>
          <a:bodyPr>
            <a:normAutofit fontScale="77500" lnSpcReduction="20000"/>
          </a:bodyPr>
          <a:lstStyle/>
          <a:p>
            <a:r>
              <a:rPr lang="fa-IR" dirty="0"/>
              <a:t>فراکاوش؛ سیستم تحقیقاتی - اطلاع رسانی کاوش تحت وب 2.0 است که بر اساس مجموعه نرم افزارهای تحقیقاتی - کتابداری کاوش از یک سو و از سوی دیگر براساس الگوریتم های جستجو و بازیابی اطلاعات در سایت کتابخانه کنگره آمریکا طراحی و ارایه شده </a:t>
            </a:r>
            <a:r>
              <a:rPr lang="fa-IR" dirty="0" smtClean="0"/>
              <a:t>است.</a:t>
            </a:r>
          </a:p>
          <a:p>
            <a:r>
              <a:rPr lang="fa-IR" b="1" dirty="0" smtClean="0">
                <a:solidFill>
                  <a:srgbClr val="C00000"/>
                </a:solidFill>
              </a:rPr>
              <a:t>مراحل استفاده از نرم افزار فراکاوش</a:t>
            </a:r>
          </a:p>
          <a:p>
            <a:r>
              <a:rPr lang="fa-IR" dirty="0" smtClean="0"/>
              <a:t>ثبت نام به آدرس </a:t>
            </a:r>
            <a:r>
              <a:rPr lang="en-US" dirty="0">
                <a:hlinkClick r:id="rId2"/>
              </a:rPr>
              <a:t>http://</a:t>
            </a:r>
            <a:r>
              <a:rPr lang="en-US" dirty="0" smtClean="0">
                <a:hlinkClick r:id="rId2"/>
              </a:rPr>
              <a:t>lib.lums.ac.ir</a:t>
            </a:r>
            <a:endParaRPr lang="fa-IR" dirty="0" smtClean="0"/>
          </a:p>
          <a:p>
            <a:r>
              <a:rPr lang="fa-IR" dirty="0" smtClean="0"/>
              <a:t>وارد </a:t>
            </a:r>
            <a:r>
              <a:rPr lang="fa-IR" dirty="0"/>
              <a:t>کردن نام کاربری، کلمه عبور و کدامنیتی وارد نرم‌افزار </a:t>
            </a:r>
            <a:endParaRPr lang="fa-IR" dirty="0" smtClean="0"/>
          </a:p>
          <a:p>
            <a:endParaRPr lang="fa-IR" dirty="0" smtClean="0"/>
          </a:p>
          <a:p>
            <a:r>
              <a:rPr lang="fa-IR" dirty="0" smtClean="0"/>
              <a:t>هنگامی </a:t>
            </a:r>
            <a:r>
              <a:rPr lang="fa-IR" dirty="0"/>
              <a:t>که کاربری بخواهد کلمه عبور خود را تغییر دهد، کافی است ابتدا با نام کاربری خود وارد نرم افزار فراکاوش شود سپس با کلیک کردن بر روی نام کاربری خود می‌تواند کلمه عبور را تغییر دهد. </a:t>
            </a:r>
            <a:br>
              <a:rPr lang="fa-IR" dirty="0"/>
            </a:br>
            <a:r>
              <a:rPr lang="fa-IR" b="1" dirty="0">
                <a:solidFill>
                  <a:srgbClr val="C00000"/>
                </a:solidFill>
              </a:rPr>
              <a:t>نکته: </a:t>
            </a:r>
            <a:r>
              <a:rPr lang="fa-IR" dirty="0"/>
              <a:t>چنانچه کلمه عبور خود را فراموش کرده‌اید با مدیر سایت هماهنگ کنید تا کلمه عبور شما را پاک کند و برای کلمه عبور جدید شما با همان نام کاربری و بدون کلمه عبور وارد نرم‌افزار فراکاوش می‌شوید سپس با کلیک کردن بر روی نام کاربری خود کلمه عبور را خالی گذاشته و کلمه عبور جدید را وارد می‌کنید. </a:t>
            </a:r>
          </a:p>
        </p:txBody>
      </p:sp>
    </p:spTree>
    <p:extLst>
      <p:ext uri="{BB962C8B-B14F-4D97-AF65-F5344CB8AC3E}">
        <p14:creationId xmlns:p14="http://schemas.microsoft.com/office/powerpoint/2010/main" val="139340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305878" y="2214694"/>
            <a:ext cx="7094779" cy="3986200"/>
          </a:xfrm>
          <a:prstGeom prst="rect">
            <a:avLst/>
          </a:prstGeom>
        </p:spPr>
      </p:pic>
      <p:sp>
        <p:nvSpPr>
          <p:cNvPr id="5" name="Left Arrow 4"/>
          <p:cNvSpPr/>
          <p:nvPr/>
        </p:nvSpPr>
        <p:spPr>
          <a:xfrm>
            <a:off x="9462053" y="2274073"/>
            <a:ext cx="1272209" cy="49298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6" name="Down Arrow 5"/>
          <p:cNvSpPr/>
          <p:nvPr/>
        </p:nvSpPr>
        <p:spPr>
          <a:xfrm>
            <a:off x="8277308" y="1256306"/>
            <a:ext cx="262393" cy="119269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39001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ثبت نام بر خط</a:t>
            </a:r>
            <a:endParaRPr lang="fa-IR"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1812897" y="2366963"/>
            <a:ext cx="8388625" cy="3683980"/>
          </a:xfrm>
          <a:prstGeom prst="rect">
            <a:avLst/>
          </a:prstGeom>
        </p:spPr>
      </p:pic>
    </p:spTree>
    <p:extLst>
      <p:ext uri="{BB962C8B-B14F-4D97-AF65-F5344CB8AC3E}">
        <p14:creationId xmlns:p14="http://schemas.microsoft.com/office/powerpoint/2010/main" val="274150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C00000"/>
                </a:solidFill>
              </a:rPr>
              <a:t>ضوابط و شرایط عضویت</a:t>
            </a:r>
            <a:endParaRPr lang="fa-IR" sz="2400"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3052234" y="2366963"/>
            <a:ext cx="6087532" cy="3424237"/>
          </a:xfrm>
          <a:prstGeom prst="rect">
            <a:avLst/>
          </a:prstGeom>
        </p:spPr>
      </p:pic>
    </p:spTree>
    <p:extLst>
      <p:ext uri="{BB962C8B-B14F-4D97-AF65-F5344CB8AC3E}">
        <p14:creationId xmlns:p14="http://schemas.microsoft.com/office/powerpoint/2010/main" val="106973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b="1" dirty="0" smtClean="0">
                <a:solidFill>
                  <a:srgbClr val="C00000"/>
                </a:solidFill>
              </a:rPr>
              <a:t>وارد کردن اطلاعات کاربر</a:t>
            </a:r>
            <a:endParaRPr lang="fa-IR" sz="2400" b="1"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3052234" y="2366963"/>
            <a:ext cx="6087532" cy="3424237"/>
          </a:xfrm>
          <a:prstGeom prst="rect">
            <a:avLst/>
          </a:prstGeom>
        </p:spPr>
      </p:pic>
    </p:spTree>
    <p:extLst>
      <p:ext uri="{BB962C8B-B14F-4D97-AF65-F5344CB8AC3E}">
        <p14:creationId xmlns:p14="http://schemas.microsoft.com/office/powerpoint/2010/main" val="129121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rPr>
              <a:t>رویکردهای جستجو</a:t>
            </a:r>
          </a:p>
        </p:txBody>
      </p:sp>
      <p:sp>
        <p:nvSpPr>
          <p:cNvPr id="3" name="Content Placeholder 2"/>
          <p:cNvSpPr>
            <a:spLocks noGrp="1"/>
          </p:cNvSpPr>
          <p:nvPr>
            <p:ph sz="quarter" idx="13"/>
          </p:nvPr>
        </p:nvSpPr>
        <p:spPr/>
        <p:txBody>
          <a:bodyPr/>
          <a:lstStyle/>
          <a:p>
            <a:r>
              <a:rPr lang="fa-IR" dirty="0" smtClean="0"/>
              <a:t>جستجوی ساده</a:t>
            </a:r>
          </a:p>
          <a:p>
            <a:r>
              <a:rPr lang="fa-IR" dirty="0"/>
              <a:t>جستجوی برگه دان </a:t>
            </a:r>
            <a:endParaRPr lang="fa-IR" dirty="0" smtClean="0"/>
          </a:p>
          <a:p>
            <a:r>
              <a:rPr lang="fa-IR" dirty="0"/>
              <a:t>جستجوی عبارت </a:t>
            </a:r>
            <a:endParaRPr lang="fa-IR" dirty="0" smtClean="0"/>
          </a:p>
          <a:p>
            <a:r>
              <a:rPr lang="fa-IR" dirty="0"/>
              <a:t>جستجوی عبارتی ترکیبی </a:t>
            </a:r>
            <a:endParaRPr lang="fa-IR" dirty="0" smtClean="0"/>
          </a:p>
          <a:p>
            <a:r>
              <a:rPr lang="fa-IR" dirty="0"/>
              <a:t>جستجوی پیشرفته و تركیبی </a:t>
            </a:r>
            <a:endParaRPr lang="fa-IR" dirty="0" smtClean="0"/>
          </a:p>
          <a:p>
            <a:r>
              <a:rPr lang="fa-IR" dirty="0"/>
              <a:t>تنظیم محدوده جستجو </a:t>
            </a:r>
            <a:endParaRPr lang="fa-IR" dirty="0" smtClean="0"/>
          </a:p>
          <a:p>
            <a:r>
              <a:rPr lang="fa-IR" dirty="0"/>
              <a:t>جستجوی گوگلی</a:t>
            </a:r>
          </a:p>
        </p:txBody>
      </p:sp>
    </p:spTree>
    <p:extLst>
      <p:ext uri="{BB962C8B-B14F-4D97-AF65-F5344CB8AC3E}">
        <p14:creationId xmlns:p14="http://schemas.microsoft.com/office/powerpoint/2010/main" val="910023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b="1" dirty="0" smtClean="0">
                <a:solidFill>
                  <a:srgbClr val="C00000"/>
                </a:solidFill>
              </a:rPr>
              <a:t>جستجو در فراکاوش</a:t>
            </a:r>
            <a:endParaRPr lang="fa-IR" sz="2400" b="1" dirty="0">
              <a:solidFill>
                <a:srgbClr val="C00000"/>
              </a:solidFill>
            </a:endParaRPr>
          </a:p>
        </p:txBody>
      </p:sp>
      <p:pic>
        <p:nvPicPr>
          <p:cNvPr id="4" name="Content Placeholder 3"/>
          <p:cNvPicPr>
            <a:picLocks noGrp="1" noChangeAspect="1"/>
          </p:cNvPicPr>
          <p:nvPr>
            <p:ph sz="quarter" idx="13"/>
          </p:nvPr>
        </p:nvPicPr>
        <p:blipFill>
          <a:blip r:embed="rId2"/>
          <a:stretch>
            <a:fillRect/>
          </a:stretch>
        </p:blipFill>
        <p:spPr>
          <a:xfrm>
            <a:off x="1757238" y="2390817"/>
            <a:ext cx="8173941" cy="4129253"/>
          </a:xfrm>
          <a:prstGeom prst="rect">
            <a:avLst/>
          </a:prstGeom>
        </p:spPr>
      </p:pic>
      <p:sp>
        <p:nvSpPr>
          <p:cNvPr id="5" name="Right Brace 4"/>
          <p:cNvSpPr/>
          <p:nvPr/>
        </p:nvSpPr>
        <p:spPr>
          <a:xfrm>
            <a:off x="9454101" y="3267986"/>
            <a:ext cx="254442" cy="2377440"/>
          </a:xfrm>
          <a:prstGeom prst="rightBrace">
            <a:avLst>
              <a:gd name="adj1" fmla="val 8333"/>
              <a:gd name="adj2" fmla="val 44314"/>
            </a:avLst>
          </a:pr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sz="2400"/>
          </a:p>
        </p:txBody>
      </p:sp>
      <p:sp>
        <p:nvSpPr>
          <p:cNvPr id="6" name="Left Arrow 5"/>
          <p:cNvSpPr/>
          <p:nvPr/>
        </p:nvSpPr>
        <p:spPr>
          <a:xfrm>
            <a:off x="9931179" y="3800723"/>
            <a:ext cx="1463040" cy="132786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4563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1329</TotalTime>
  <Words>226</Words>
  <Application>Microsoft Office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Tw Cen MT</vt:lpstr>
      <vt:lpstr>Droplet</vt:lpstr>
      <vt:lpstr>PowerPoint Presentation</vt:lpstr>
      <vt:lpstr>PowerPoint Presentation</vt:lpstr>
      <vt:lpstr>نرم افزار فراکاوش </vt:lpstr>
      <vt:lpstr>PowerPoint Presentation</vt:lpstr>
      <vt:lpstr>ثبت نام بر خط</vt:lpstr>
      <vt:lpstr>ضوابط و شرایط عضویت</vt:lpstr>
      <vt:lpstr>وارد کردن اطلاعات کاربر</vt:lpstr>
      <vt:lpstr>رویکردهای جستجو</vt:lpstr>
      <vt:lpstr>جستجو در فراکاوش</vt:lpstr>
      <vt:lpstr>جستجوی ساده </vt:lpstr>
      <vt:lpstr>نتایج جستجوی مدارک در جستجوی ساده</vt:lpstr>
      <vt:lpstr>جستجوبرگه دان:سریعترین نوع جستجودر کتابخانه ها</vt:lpstr>
      <vt:lpstr>جستجوی عبارت</vt:lpstr>
      <vt:lpstr>جستجو عبارت2</vt:lpstr>
      <vt:lpstr>جستجوی گوگلی</vt:lpstr>
      <vt:lpstr>جستجوی گوگلی</vt:lpstr>
      <vt:lpstr>با تشکر از توجه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18</cp:revision>
  <dcterms:created xsi:type="dcterms:W3CDTF">2023-08-01T10:01:28Z</dcterms:created>
  <dcterms:modified xsi:type="dcterms:W3CDTF">2024-06-08T05:16:18Z</dcterms:modified>
</cp:coreProperties>
</file>