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7" r:id="rId4"/>
    <p:sldId id="268" r:id="rId5"/>
    <p:sldId id="257" r:id="rId6"/>
    <p:sldId id="260" r:id="rId7"/>
    <p:sldId id="261" r:id="rId8"/>
    <p:sldId id="269" r:id="rId9"/>
    <p:sldId id="270" r:id="rId10"/>
    <p:sldId id="262" r:id="rId11"/>
    <p:sldId id="263" r:id="rId12"/>
    <p:sldId id="271" r:id="rId13"/>
    <p:sldId id="272" r:id="rId14"/>
    <p:sldId id="273" r:id="rId15"/>
    <p:sldId id="274" r:id="rId16"/>
    <p:sldId id="275" r:id="rId17"/>
    <p:sldId id="276" r:id="rId18"/>
    <p:sldId id="277" r:id="rId19"/>
    <p:sldId id="278" r:id="rId20"/>
    <p:sldId id="279" r:id="rId21"/>
    <p:sldId id="300" r:id="rId22"/>
    <p:sldId id="280" r:id="rId23"/>
    <p:sldId id="281" r:id="rId24"/>
    <p:sldId id="282" r:id="rId25"/>
    <p:sldId id="283" r:id="rId26"/>
    <p:sldId id="291" r:id="rId27"/>
    <p:sldId id="284" r:id="rId28"/>
    <p:sldId id="290" r:id="rId29"/>
    <p:sldId id="285" r:id="rId30"/>
    <p:sldId id="289" r:id="rId31"/>
    <p:sldId id="292" r:id="rId32"/>
    <p:sldId id="293" r:id="rId33"/>
    <p:sldId id="294" r:id="rId34"/>
    <p:sldId id="295" r:id="rId35"/>
    <p:sldId id="296" r:id="rId36"/>
    <p:sldId id="297" r:id="rId37"/>
    <p:sldId id="299" r:id="rId38"/>
    <p:sldId id="301" r:id="rId39"/>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AM" initials="T" lastIdx="2" clrIdx="0">
    <p:extLst>
      <p:ext uri="{19B8F6BF-5375-455C-9EA6-DF929625EA0E}">
        <p15:presenceInfo xmlns:p15="http://schemas.microsoft.com/office/powerpoint/2012/main" userId="TI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AECA2-7B36-4AEF-B7C4-6FFF1BE5F0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a:extLst>
              <a:ext uri="{FF2B5EF4-FFF2-40B4-BE49-F238E27FC236}">
                <a16:creationId xmlns:a16="http://schemas.microsoft.com/office/drawing/2014/main" id="{61B2B1D2-A4CC-431F-AC91-21FE957294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a:extLst>
              <a:ext uri="{FF2B5EF4-FFF2-40B4-BE49-F238E27FC236}">
                <a16:creationId xmlns:a16="http://schemas.microsoft.com/office/drawing/2014/main" id="{92887D43-3CF7-4D16-A9DC-2BD3D937C68B}"/>
              </a:ext>
            </a:extLst>
          </p:cNvPr>
          <p:cNvSpPr>
            <a:spLocks noGrp="1"/>
          </p:cNvSpPr>
          <p:nvPr>
            <p:ph type="dt" sz="half" idx="10"/>
          </p:nvPr>
        </p:nvSpPr>
        <p:spPr/>
        <p:txBody>
          <a:bodyPr/>
          <a:lstStyle/>
          <a:p>
            <a:fld id="{AB899463-953F-4A38-A6A0-232C528B4304}" type="datetimeFigureOut">
              <a:rPr lang="fa-IR" smtClean="0"/>
              <a:t>06/06/1445</a:t>
            </a:fld>
            <a:endParaRPr lang="fa-IR"/>
          </a:p>
        </p:txBody>
      </p:sp>
      <p:sp>
        <p:nvSpPr>
          <p:cNvPr id="5" name="Footer Placeholder 4">
            <a:extLst>
              <a:ext uri="{FF2B5EF4-FFF2-40B4-BE49-F238E27FC236}">
                <a16:creationId xmlns:a16="http://schemas.microsoft.com/office/drawing/2014/main" id="{7190D2D8-0033-4DDD-98C6-4ACF11690DA8}"/>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73B21115-E737-444D-9C71-7ABF5397F220}"/>
              </a:ext>
            </a:extLst>
          </p:cNvPr>
          <p:cNvSpPr>
            <a:spLocks noGrp="1"/>
          </p:cNvSpPr>
          <p:nvPr>
            <p:ph type="sldNum" sz="quarter" idx="12"/>
          </p:nvPr>
        </p:nvSpPr>
        <p:spPr/>
        <p:txBody>
          <a:bodyPr/>
          <a:lstStyle/>
          <a:p>
            <a:fld id="{D5CD9961-3C78-4105-AB18-7CDEFA538345}" type="slidenum">
              <a:rPr lang="fa-IR" smtClean="0"/>
              <a:t>‹#›</a:t>
            </a:fld>
            <a:endParaRPr lang="fa-IR"/>
          </a:p>
        </p:txBody>
      </p:sp>
    </p:spTree>
    <p:extLst>
      <p:ext uri="{BB962C8B-B14F-4D97-AF65-F5344CB8AC3E}">
        <p14:creationId xmlns:p14="http://schemas.microsoft.com/office/powerpoint/2010/main" val="741114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9BCD-0571-403C-954F-254B36B7D79A}"/>
              </a:ext>
            </a:extLst>
          </p:cNvPr>
          <p:cNvSpPr>
            <a:spLocks noGrp="1"/>
          </p:cNvSpPr>
          <p:nvPr>
            <p:ph type="title"/>
          </p:nvPr>
        </p:nvSpPr>
        <p:spPr/>
        <p:txBody>
          <a:bodyPr/>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15C5D544-D864-4626-8F47-99DECCF1F9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B5E755E7-7BBC-4BF0-8E99-4204EDAA7784}"/>
              </a:ext>
            </a:extLst>
          </p:cNvPr>
          <p:cNvSpPr>
            <a:spLocks noGrp="1"/>
          </p:cNvSpPr>
          <p:nvPr>
            <p:ph type="dt" sz="half" idx="10"/>
          </p:nvPr>
        </p:nvSpPr>
        <p:spPr/>
        <p:txBody>
          <a:bodyPr/>
          <a:lstStyle/>
          <a:p>
            <a:fld id="{AB899463-953F-4A38-A6A0-232C528B4304}" type="datetimeFigureOut">
              <a:rPr lang="fa-IR" smtClean="0"/>
              <a:t>06/06/1445</a:t>
            </a:fld>
            <a:endParaRPr lang="fa-IR"/>
          </a:p>
        </p:txBody>
      </p:sp>
      <p:sp>
        <p:nvSpPr>
          <p:cNvPr id="5" name="Footer Placeholder 4">
            <a:extLst>
              <a:ext uri="{FF2B5EF4-FFF2-40B4-BE49-F238E27FC236}">
                <a16:creationId xmlns:a16="http://schemas.microsoft.com/office/drawing/2014/main" id="{05D568E0-B6D1-4D75-BBE3-82B4C6664754}"/>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62956197-B70F-42B2-A74D-D1E99E196ADE}"/>
              </a:ext>
            </a:extLst>
          </p:cNvPr>
          <p:cNvSpPr>
            <a:spLocks noGrp="1"/>
          </p:cNvSpPr>
          <p:nvPr>
            <p:ph type="sldNum" sz="quarter" idx="12"/>
          </p:nvPr>
        </p:nvSpPr>
        <p:spPr/>
        <p:txBody>
          <a:bodyPr/>
          <a:lstStyle/>
          <a:p>
            <a:fld id="{D5CD9961-3C78-4105-AB18-7CDEFA538345}" type="slidenum">
              <a:rPr lang="fa-IR" smtClean="0"/>
              <a:t>‹#›</a:t>
            </a:fld>
            <a:endParaRPr lang="fa-IR"/>
          </a:p>
        </p:txBody>
      </p:sp>
    </p:spTree>
    <p:extLst>
      <p:ext uri="{BB962C8B-B14F-4D97-AF65-F5344CB8AC3E}">
        <p14:creationId xmlns:p14="http://schemas.microsoft.com/office/powerpoint/2010/main" val="39817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E8A397-D06D-4FAE-8D7A-3E96BEAF18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7ECDC682-B3EA-4F46-875A-72F49E87E9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7247AF1E-3AB8-44A1-BF25-253A4299A9F8}"/>
              </a:ext>
            </a:extLst>
          </p:cNvPr>
          <p:cNvSpPr>
            <a:spLocks noGrp="1"/>
          </p:cNvSpPr>
          <p:nvPr>
            <p:ph type="dt" sz="half" idx="10"/>
          </p:nvPr>
        </p:nvSpPr>
        <p:spPr/>
        <p:txBody>
          <a:bodyPr/>
          <a:lstStyle/>
          <a:p>
            <a:fld id="{AB899463-953F-4A38-A6A0-232C528B4304}" type="datetimeFigureOut">
              <a:rPr lang="fa-IR" smtClean="0"/>
              <a:t>06/06/1445</a:t>
            </a:fld>
            <a:endParaRPr lang="fa-IR"/>
          </a:p>
        </p:txBody>
      </p:sp>
      <p:sp>
        <p:nvSpPr>
          <p:cNvPr id="5" name="Footer Placeholder 4">
            <a:extLst>
              <a:ext uri="{FF2B5EF4-FFF2-40B4-BE49-F238E27FC236}">
                <a16:creationId xmlns:a16="http://schemas.microsoft.com/office/drawing/2014/main" id="{B9E6476B-0ACD-4594-A9C3-0D30AB3CBF8A}"/>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BFA38C2B-8519-4D9A-AC58-784194E0D538}"/>
              </a:ext>
            </a:extLst>
          </p:cNvPr>
          <p:cNvSpPr>
            <a:spLocks noGrp="1"/>
          </p:cNvSpPr>
          <p:nvPr>
            <p:ph type="sldNum" sz="quarter" idx="12"/>
          </p:nvPr>
        </p:nvSpPr>
        <p:spPr/>
        <p:txBody>
          <a:bodyPr/>
          <a:lstStyle/>
          <a:p>
            <a:fld id="{D5CD9961-3C78-4105-AB18-7CDEFA538345}" type="slidenum">
              <a:rPr lang="fa-IR" smtClean="0"/>
              <a:t>‹#›</a:t>
            </a:fld>
            <a:endParaRPr lang="fa-IR"/>
          </a:p>
        </p:txBody>
      </p:sp>
    </p:spTree>
    <p:extLst>
      <p:ext uri="{BB962C8B-B14F-4D97-AF65-F5344CB8AC3E}">
        <p14:creationId xmlns:p14="http://schemas.microsoft.com/office/powerpoint/2010/main" val="21340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3780C-FAB8-487D-8713-ACAEF9D7B50A}"/>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27D760D9-26D9-45EC-98D0-736BDF093D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9707CCEF-535A-4821-9C2B-5EF3EBFD4D7E}"/>
              </a:ext>
            </a:extLst>
          </p:cNvPr>
          <p:cNvSpPr>
            <a:spLocks noGrp="1"/>
          </p:cNvSpPr>
          <p:nvPr>
            <p:ph type="dt" sz="half" idx="10"/>
          </p:nvPr>
        </p:nvSpPr>
        <p:spPr/>
        <p:txBody>
          <a:bodyPr/>
          <a:lstStyle/>
          <a:p>
            <a:fld id="{AB899463-953F-4A38-A6A0-232C528B4304}" type="datetimeFigureOut">
              <a:rPr lang="fa-IR" smtClean="0"/>
              <a:t>06/06/1445</a:t>
            </a:fld>
            <a:endParaRPr lang="fa-IR"/>
          </a:p>
        </p:txBody>
      </p:sp>
      <p:sp>
        <p:nvSpPr>
          <p:cNvPr id="5" name="Footer Placeholder 4">
            <a:extLst>
              <a:ext uri="{FF2B5EF4-FFF2-40B4-BE49-F238E27FC236}">
                <a16:creationId xmlns:a16="http://schemas.microsoft.com/office/drawing/2014/main" id="{28105AEE-6B17-4111-B091-B4B9556AF739}"/>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3E38A680-617D-4119-BC67-1E240805967C}"/>
              </a:ext>
            </a:extLst>
          </p:cNvPr>
          <p:cNvSpPr>
            <a:spLocks noGrp="1"/>
          </p:cNvSpPr>
          <p:nvPr>
            <p:ph type="sldNum" sz="quarter" idx="12"/>
          </p:nvPr>
        </p:nvSpPr>
        <p:spPr/>
        <p:txBody>
          <a:bodyPr/>
          <a:lstStyle/>
          <a:p>
            <a:fld id="{D5CD9961-3C78-4105-AB18-7CDEFA538345}" type="slidenum">
              <a:rPr lang="fa-IR" smtClean="0"/>
              <a:t>‹#›</a:t>
            </a:fld>
            <a:endParaRPr lang="fa-IR"/>
          </a:p>
        </p:txBody>
      </p:sp>
    </p:spTree>
    <p:extLst>
      <p:ext uri="{BB962C8B-B14F-4D97-AF65-F5344CB8AC3E}">
        <p14:creationId xmlns:p14="http://schemas.microsoft.com/office/powerpoint/2010/main" val="44444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BEBBA-5795-44B5-BDAA-751920D476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a:extLst>
              <a:ext uri="{FF2B5EF4-FFF2-40B4-BE49-F238E27FC236}">
                <a16:creationId xmlns:a16="http://schemas.microsoft.com/office/drawing/2014/main" id="{C08EAA1B-C1E0-4A0B-832A-F1BCB39676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BE8C5F-1F29-43B4-8AC8-90F6946C2DCD}"/>
              </a:ext>
            </a:extLst>
          </p:cNvPr>
          <p:cNvSpPr>
            <a:spLocks noGrp="1"/>
          </p:cNvSpPr>
          <p:nvPr>
            <p:ph type="dt" sz="half" idx="10"/>
          </p:nvPr>
        </p:nvSpPr>
        <p:spPr/>
        <p:txBody>
          <a:bodyPr/>
          <a:lstStyle/>
          <a:p>
            <a:fld id="{AB899463-953F-4A38-A6A0-232C528B4304}" type="datetimeFigureOut">
              <a:rPr lang="fa-IR" smtClean="0"/>
              <a:t>06/06/1445</a:t>
            </a:fld>
            <a:endParaRPr lang="fa-IR"/>
          </a:p>
        </p:txBody>
      </p:sp>
      <p:sp>
        <p:nvSpPr>
          <p:cNvPr id="5" name="Footer Placeholder 4">
            <a:extLst>
              <a:ext uri="{FF2B5EF4-FFF2-40B4-BE49-F238E27FC236}">
                <a16:creationId xmlns:a16="http://schemas.microsoft.com/office/drawing/2014/main" id="{673FEA66-363C-441F-A454-471AE50A1B1C}"/>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83FC871A-9A53-4529-B54B-550A13AC3C95}"/>
              </a:ext>
            </a:extLst>
          </p:cNvPr>
          <p:cNvSpPr>
            <a:spLocks noGrp="1"/>
          </p:cNvSpPr>
          <p:nvPr>
            <p:ph type="sldNum" sz="quarter" idx="12"/>
          </p:nvPr>
        </p:nvSpPr>
        <p:spPr/>
        <p:txBody>
          <a:bodyPr/>
          <a:lstStyle/>
          <a:p>
            <a:fld id="{D5CD9961-3C78-4105-AB18-7CDEFA538345}" type="slidenum">
              <a:rPr lang="fa-IR" smtClean="0"/>
              <a:t>‹#›</a:t>
            </a:fld>
            <a:endParaRPr lang="fa-IR"/>
          </a:p>
        </p:txBody>
      </p:sp>
    </p:spTree>
    <p:extLst>
      <p:ext uri="{BB962C8B-B14F-4D97-AF65-F5344CB8AC3E}">
        <p14:creationId xmlns:p14="http://schemas.microsoft.com/office/powerpoint/2010/main" val="2632311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EAF44-52BB-4813-B27A-2440910D7CBD}"/>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37F8D1DE-B30E-4E57-B58F-2958351CC7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a:extLst>
              <a:ext uri="{FF2B5EF4-FFF2-40B4-BE49-F238E27FC236}">
                <a16:creationId xmlns:a16="http://schemas.microsoft.com/office/drawing/2014/main" id="{CBD5CD95-7E79-4165-8237-ADA38EE377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a:extLst>
              <a:ext uri="{FF2B5EF4-FFF2-40B4-BE49-F238E27FC236}">
                <a16:creationId xmlns:a16="http://schemas.microsoft.com/office/drawing/2014/main" id="{09E278BF-6048-4A2C-9DF1-E53F451E1CE5}"/>
              </a:ext>
            </a:extLst>
          </p:cNvPr>
          <p:cNvSpPr>
            <a:spLocks noGrp="1"/>
          </p:cNvSpPr>
          <p:nvPr>
            <p:ph type="dt" sz="half" idx="10"/>
          </p:nvPr>
        </p:nvSpPr>
        <p:spPr/>
        <p:txBody>
          <a:bodyPr/>
          <a:lstStyle/>
          <a:p>
            <a:fld id="{AB899463-953F-4A38-A6A0-232C528B4304}" type="datetimeFigureOut">
              <a:rPr lang="fa-IR" smtClean="0"/>
              <a:t>06/06/1445</a:t>
            </a:fld>
            <a:endParaRPr lang="fa-IR"/>
          </a:p>
        </p:txBody>
      </p:sp>
      <p:sp>
        <p:nvSpPr>
          <p:cNvPr id="6" name="Footer Placeholder 5">
            <a:extLst>
              <a:ext uri="{FF2B5EF4-FFF2-40B4-BE49-F238E27FC236}">
                <a16:creationId xmlns:a16="http://schemas.microsoft.com/office/drawing/2014/main" id="{0C843FBE-DB92-440B-861F-AB3D64CCE1FE}"/>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43C9EABF-9E4B-42FB-83AD-2640493E2161}"/>
              </a:ext>
            </a:extLst>
          </p:cNvPr>
          <p:cNvSpPr>
            <a:spLocks noGrp="1"/>
          </p:cNvSpPr>
          <p:nvPr>
            <p:ph type="sldNum" sz="quarter" idx="12"/>
          </p:nvPr>
        </p:nvSpPr>
        <p:spPr/>
        <p:txBody>
          <a:bodyPr/>
          <a:lstStyle/>
          <a:p>
            <a:fld id="{D5CD9961-3C78-4105-AB18-7CDEFA538345}" type="slidenum">
              <a:rPr lang="fa-IR" smtClean="0"/>
              <a:t>‹#›</a:t>
            </a:fld>
            <a:endParaRPr lang="fa-IR"/>
          </a:p>
        </p:txBody>
      </p:sp>
    </p:spTree>
    <p:extLst>
      <p:ext uri="{BB962C8B-B14F-4D97-AF65-F5344CB8AC3E}">
        <p14:creationId xmlns:p14="http://schemas.microsoft.com/office/powerpoint/2010/main" val="1397281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BBB63-3396-4BF5-9825-6C2C5B20913B}"/>
              </a:ext>
            </a:extLst>
          </p:cNvPr>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a:extLst>
              <a:ext uri="{FF2B5EF4-FFF2-40B4-BE49-F238E27FC236}">
                <a16:creationId xmlns:a16="http://schemas.microsoft.com/office/drawing/2014/main" id="{F71572DD-21D7-46B1-A832-58DB414A9C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2ED2D9-BA3A-449F-8663-D86483A281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a:extLst>
              <a:ext uri="{FF2B5EF4-FFF2-40B4-BE49-F238E27FC236}">
                <a16:creationId xmlns:a16="http://schemas.microsoft.com/office/drawing/2014/main" id="{97A0A0AA-E9A9-4A44-90F5-CDF7EDEB66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76F176-A7D0-4134-A1B6-F125BBDAC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a:extLst>
              <a:ext uri="{FF2B5EF4-FFF2-40B4-BE49-F238E27FC236}">
                <a16:creationId xmlns:a16="http://schemas.microsoft.com/office/drawing/2014/main" id="{D995C5A6-859A-4FB6-B24A-1ED0809536F7}"/>
              </a:ext>
            </a:extLst>
          </p:cNvPr>
          <p:cNvSpPr>
            <a:spLocks noGrp="1"/>
          </p:cNvSpPr>
          <p:nvPr>
            <p:ph type="dt" sz="half" idx="10"/>
          </p:nvPr>
        </p:nvSpPr>
        <p:spPr/>
        <p:txBody>
          <a:bodyPr/>
          <a:lstStyle/>
          <a:p>
            <a:fld id="{AB899463-953F-4A38-A6A0-232C528B4304}" type="datetimeFigureOut">
              <a:rPr lang="fa-IR" smtClean="0"/>
              <a:t>06/06/1445</a:t>
            </a:fld>
            <a:endParaRPr lang="fa-IR"/>
          </a:p>
        </p:txBody>
      </p:sp>
      <p:sp>
        <p:nvSpPr>
          <p:cNvPr id="8" name="Footer Placeholder 7">
            <a:extLst>
              <a:ext uri="{FF2B5EF4-FFF2-40B4-BE49-F238E27FC236}">
                <a16:creationId xmlns:a16="http://schemas.microsoft.com/office/drawing/2014/main" id="{62B7A0D6-8F10-4263-ADF0-3C0A9F833A8A}"/>
              </a:ext>
            </a:extLst>
          </p:cNvPr>
          <p:cNvSpPr>
            <a:spLocks noGrp="1"/>
          </p:cNvSpPr>
          <p:nvPr>
            <p:ph type="ftr" sz="quarter" idx="11"/>
          </p:nvPr>
        </p:nvSpPr>
        <p:spPr/>
        <p:txBody>
          <a:bodyPr/>
          <a:lstStyle/>
          <a:p>
            <a:endParaRPr lang="fa-IR"/>
          </a:p>
        </p:txBody>
      </p:sp>
      <p:sp>
        <p:nvSpPr>
          <p:cNvPr id="9" name="Slide Number Placeholder 8">
            <a:extLst>
              <a:ext uri="{FF2B5EF4-FFF2-40B4-BE49-F238E27FC236}">
                <a16:creationId xmlns:a16="http://schemas.microsoft.com/office/drawing/2014/main" id="{06277C67-1523-4EF5-9537-950BF7B21B29}"/>
              </a:ext>
            </a:extLst>
          </p:cNvPr>
          <p:cNvSpPr>
            <a:spLocks noGrp="1"/>
          </p:cNvSpPr>
          <p:nvPr>
            <p:ph type="sldNum" sz="quarter" idx="12"/>
          </p:nvPr>
        </p:nvSpPr>
        <p:spPr/>
        <p:txBody>
          <a:bodyPr/>
          <a:lstStyle/>
          <a:p>
            <a:fld id="{D5CD9961-3C78-4105-AB18-7CDEFA538345}" type="slidenum">
              <a:rPr lang="fa-IR" smtClean="0"/>
              <a:t>‹#›</a:t>
            </a:fld>
            <a:endParaRPr lang="fa-IR"/>
          </a:p>
        </p:txBody>
      </p:sp>
    </p:spTree>
    <p:extLst>
      <p:ext uri="{BB962C8B-B14F-4D97-AF65-F5344CB8AC3E}">
        <p14:creationId xmlns:p14="http://schemas.microsoft.com/office/powerpoint/2010/main" val="3284318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E9BA-2E7C-40ED-9B0A-FDDAC7EEBEDC}"/>
              </a:ext>
            </a:extLst>
          </p:cNvPr>
          <p:cNvSpPr>
            <a:spLocks noGrp="1"/>
          </p:cNvSpPr>
          <p:nvPr>
            <p:ph type="title"/>
          </p:nvPr>
        </p:nvSpPr>
        <p:spPr/>
        <p:txBody>
          <a:bodyPr/>
          <a:lstStyle/>
          <a:p>
            <a:r>
              <a:rPr lang="en-US"/>
              <a:t>Click to edit Master title style</a:t>
            </a:r>
            <a:endParaRPr lang="fa-IR"/>
          </a:p>
        </p:txBody>
      </p:sp>
      <p:sp>
        <p:nvSpPr>
          <p:cNvPr id="3" name="Date Placeholder 2">
            <a:extLst>
              <a:ext uri="{FF2B5EF4-FFF2-40B4-BE49-F238E27FC236}">
                <a16:creationId xmlns:a16="http://schemas.microsoft.com/office/drawing/2014/main" id="{2EFACDB8-A252-4965-955C-BBFA1D01F475}"/>
              </a:ext>
            </a:extLst>
          </p:cNvPr>
          <p:cNvSpPr>
            <a:spLocks noGrp="1"/>
          </p:cNvSpPr>
          <p:nvPr>
            <p:ph type="dt" sz="half" idx="10"/>
          </p:nvPr>
        </p:nvSpPr>
        <p:spPr/>
        <p:txBody>
          <a:bodyPr/>
          <a:lstStyle/>
          <a:p>
            <a:fld id="{AB899463-953F-4A38-A6A0-232C528B4304}" type="datetimeFigureOut">
              <a:rPr lang="fa-IR" smtClean="0"/>
              <a:t>06/06/1445</a:t>
            </a:fld>
            <a:endParaRPr lang="fa-IR"/>
          </a:p>
        </p:txBody>
      </p:sp>
      <p:sp>
        <p:nvSpPr>
          <p:cNvPr id="4" name="Footer Placeholder 3">
            <a:extLst>
              <a:ext uri="{FF2B5EF4-FFF2-40B4-BE49-F238E27FC236}">
                <a16:creationId xmlns:a16="http://schemas.microsoft.com/office/drawing/2014/main" id="{1493506B-D224-45B7-8E24-70B7CF96B68B}"/>
              </a:ext>
            </a:extLst>
          </p:cNvPr>
          <p:cNvSpPr>
            <a:spLocks noGrp="1"/>
          </p:cNvSpPr>
          <p:nvPr>
            <p:ph type="ftr" sz="quarter" idx="11"/>
          </p:nvPr>
        </p:nvSpPr>
        <p:spPr/>
        <p:txBody>
          <a:bodyPr/>
          <a:lstStyle/>
          <a:p>
            <a:endParaRPr lang="fa-IR"/>
          </a:p>
        </p:txBody>
      </p:sp>
      <p:sp>
        <p:nvSpPr>
          <p:cNvPr id="5" name="Slide Number Placeholder 4">
            <a:extLst>
              <a:ext uri="{FF2B5EF4-FFF2-40B4-BE49-F238E27FC236}">
                <a16:creationId xmlns:a16="http://schemas.microsoft.com/office/drawing/2014/main" id="{EDD0EE3E-A0FE-40AA-B844-88C1ACC24BB1}"/>
              </a:ext>
            </a:extLst>
          </p:cNvPr>
          <p:cNvSpPr>
            <a:spLocks noGrp="1"/>
          </p:cNvSpPr>
          <p:nvPr>
            <p:ph type="sldNum" sz="quarter" idx="12"/>
          </p:nvPr>
        </p:nvSpPr>
        <p:spPr/>
        <p:txBody>
          <a:bodyPr/>
          <a:lstStyle/>
          <a:p>
            <a:fld id="{D5CD9961-3C78-4105-AB18-7CDEFA538345}" type="slidenum">
              <a:rPr lang="fa-IR" smtClean="0"/>
              <a:t>‹#›</a:t>
            </a:fld>
            <a:endParaRPr lang="fa-IR"/>
          </a:p>
        </p:txBody>
      </p:sp>
    </p:spTree>
    <p:extLst>
      <p:ext uri="{BB962C8B-B14F-4D97-AF65-F5344CB8AC3E}">
        <p14:creationId xmlns:p14="http://schemas.microsoft.com/office/powerpoint/2010/main" val="3949311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16041B-B4C9-40F3-BA12-AB215A2C6E3F}"/>
              </a:ext>
            </a:extLst>
          </p:cNvPr>
          <p:cNvSpPr>
            <a:spLocks noGrp="1"/>
          </p:cNvSpPr>
          <p:nvPr>
            <p:ph type="dt" sz="half" idx="10"/>
          </p:nvPr>
        </p:nvSpPr>
        <p:spPr/>
        <p:txBody>
          <a:bodyPr/>
          <a:lstStyle/>
          <a:p>
            <a:fld id="{AB899463-953F-4A38-A6A0-232C528B4304}" type="datetimeFigureOut">
              <a:rPr lang="fa-IR" smtClean="0"/>
              <a:t>06/06/1445</a:t>
            </a:fld>
            <a:endParaRPr lang="fa-IR"/>
          </a:p>
        </p:txBody>
      </p:sp>
      <p:sp>
        <p:nvSpPr>
          <p:cNvPr id="3" name="Footer Placeholder 2">
            <a:extLst>
              <a:ext uri="{FF2B5EF4-FFF2-40B4-BE49-F238E27FC236}">
                <a16:creationId xmlns:a16="http://schemas.microsoft.com/office/drawing/2014/main" id="{25D5C086-96F7-486D-8C29-8D3158428062}"/>
              </a:ext>
            </a:extLst>
          </p:cNvPr>
          <p:cNvSpPr>
            <a:spLocks noGrp="1"/>
          </p:cNvSpPr>
          <p:nvPr>
            <p:ph type="ftr" sz="quarter" idx="11"/>
          </p:nvPr>
        </p:nvSpPr>
        <p:spPr/>
        <p:txBody>
          <a:bodyPr/>
          <a:lstStyle/>
          <a:p>
            <a:endParaRPr lang="fa-IR"/>
          </a:p>
        </p:txBody>
      </p:sp>
      <p:sp>
        <p:nvSpPr>
          <p:cNvPr id="4" name="Slide Number Placeholder 3">
            <a:extLst>
              <a:ext uri="{FF2B5EF4-FFF2-40B4-BE49-F238E27FC236}">
                <a16:creationId xmlns:a16="http://schemas.microsoft.com/office/drawing/2014/main" id="{99D236BA-62B2-45A8-945C-E0BF8D55C291}"/>
              </a:ext>
            </a:extLst>
          </p:cNvPr>
          <p:cNvSpPr>
            <a:spLocks noGrp="1"/>
          </p:cNvSpPr>
          <p:nvPr>
            <p:ph type="sldNum" sz="quarter" idx="12"/>
          </p:nvPr>
        </p:nvSpPr>
        <p:spPr/>
        <p:txBody>
          <a:bodyPr/>
          <a:lstStyle/>
          <a:p>
            <a:fld id="{D5CD9961-3C78-4105-AB18-7CDEFA538345}" type="slidenum">
              <a:rPr lang="fa-IR" smtClean="0"/>
              <a:t>‹#›</a:t>
            </a:fld>
            <a:endParaRPr lang="fa-IR"/>
          </a:p>
        </p:txBody>
      </p:sp>
    </p:spTree>
    <p:extLst>
      <p:ext uri="{BB962C8B-B14F-4D97-AF65-F5344CB8AC3E}">
        <p14:creationId xmlns:p14="http://schemas.microsoft.com/office/powerpoint/2010/main" val="1503195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33B0E-BF12-478B-AA00-20BFBB03F0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a:extLst>
              <a:ext uri="{FF2B5EF4-FFF2-40B4-BE49-F238E27FC236}">
                <a16:creationId xmlns:a16="http://schemas.microsoft.com/office/drawing/2014/main" id="{B4D9958E-363A-4EB4-8A7A-0A67A93149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a:extLst>
              <a:ext uri="{FF2B5EF4-FFF2-40B4-BE49-F238E27FC236}">
                <a16:creationId xmlns:a16="http://schemas.microsoft.com/office/drawing/2014/main" id="{5A02CAEB-253F-47B5-9F59-1E68DEF37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B0C6CF-EFD8-4782-80A3-27E178603E1F}"/>
              </a:ext>
            </a:extLst>
          </p:cNvPr>
          <p:cNvSpPr>
            <a:spLocks noGrp="1"/>
          </p:cNvSpPr>
          <p:nvPr>
            <p:ph type="dt" sz="half" idx="10"/>
          </p:nvPr>
        </p:nvSpPr>
        <p:spPr/>
        <p:txBody>
          <a:bodyPr/>
          <a:lstStyle/>
          <a:p>
            <a:fld id="{AB899463-953F-4A38-A6A0-232C528B4304}" type="datetimeFigureOut">
              <a:rPr lang="fa-IR" smtClean="0"/>
              <a:t>06/06/1445</a:t>
            </a:fld>
            <a:endParaRPr lang="fa-IR"/>
          </a:p>
        </p:txBody>
      </p:sp>
      <p:sp>
        <p:nvSpPr>
          <p:cNvPr id="6" name="Footer Placeholder 5">
            <a:extLst>
              <a:ext uri="{FF2B5EF4-FFF2-40B4-BE49-F238E27FC236}">
                <a16:creationId xmlns:a16="http://schemas.microsoft.com/office/drawing/2014/main" id="{17623A56-02B2-46AC-9FC0-A6FDF8E3CB07}"/>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F924C512-0E5B-4B25-BB59-8C5A4DB8C577}"/>
              </a:ext>
            </a:extLst>
          </p:cNvPr>
          <p:cNvSpPr>
            <a:spLocks noGrp="1"/>
          </p:cNvSpPr>
          <p:nvPr>
            <p:ph type="sldNum" sz="quarter" idx="12"/>
          </p:nvPr>
        </p:nvSpPr>
        <p:spPr/>
        <p:txBody>
          <a:bodyPr/>
          <a:lstStyle/>
          <a:p>
            <a:fld id="{D5CD9961-3C78-4105-AB18-7CDEFA538345}" type="slidenum">
              <a:rPr lang="fa-IR" smtClean="0"/>
              <a:t>‹#›</a:t>
            </a:fld>
            <a:endParaRPr lang="fa-IR"/>
          </a:p>
        </p:txBody>
      </p:sp>
    </p:spTree>
    <p:extLst>
      <p:ext uri="{BB962C8B-B14F-4D97-AF65-F5344CB8AC3E}">
        <p14:creationId xmlns:p14="http://schemas.microsoft.com/office/powerpoint/2010/main" val="272742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18E17-C081-4AFB-968D-12EFEBCE06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a:extLst>
              <a:ext uri="{FF2B5EF4-FFF2-40B4-BE49-F238E27FC236}">
                <a16:creationId xmlns:a16="http://schemas.microsoft.com/office/drawing/2014/main" id="{58A09BB9-7E88-4A11-A50D-7F5742001D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a:extLst>
              <a:ext uri="{FF2B5EF4-FFF2-40B4-BE49-F238E27FC236}">
                <a16:creationId xmlns:a16="http://schemas.microsoft.com/office/drawing/2014/main" id="{0AE324E8-4B65-4EBA-90ED-B8622F6D1B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BC34E-44C8-4430-A215-5E1E4D9DEC65}"/>
              </a:ext>
            </a:extLst>
          </p:cNvPr>
          <p:cNvSpPr>
            <a:spLocks noGrp="1"/>
          </p:cNvSpPr>
          <p:nvPr>
            <p:ph type="dt" sz="half" idx="10"/>
          </p:nvPr>
        </p:nvSpPr>
        <p:spPr/>
        <p:txBody>
          <a:bodyPr/>
          <a:lstStyle/>
          <a:p>
            <a:fld id="{AB899463-953F-4A38-A6A0-232C528B4304}" type="datetimeFigureOut">
              <a:rPr lang="fa-IR" smtClean="0"/>
              <a:t>06/06/1445</a:t>
            </a:fld>
            <a:endParaRPr lang="fa-IR"/>
          </a:p>
        </p:txBody>
      </p:sp>
      <p:sp>
        <p:nvSpPr>
          <p:cNvPr id="6" name="Footer Placeholder 5">
            <a:extLst>
              <a:ext uri="{FF2B5EF4-FFF2-40B4-BE49-F238E27FC236}">
                <a16:creationId xmlns:a16="http://schemas.microsoft.com/office/drawing/2014/main" id="{06081EB0-4F33-4718-89C2-4B20B33412E6}"/>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3B364E1F-07FF-4070-95B4-C2D00E596454}"/>
              </a:ext>
            </a:extLst>
          </p:cNvPr>
          <p:cNvSpPr>
            <a:spLocks noGrp="1"/>
          </p:cNvSpPr>
          <p:nvPr>
            <p:ph type="sldNum" sz="quarter" idx="12"/>
          </p:nvPr>
        </p:nvSpPr>
        <p:spPr/>
        <p:txBody>
          <a:bodyPr/>
          <a:lstStyle/>
          <a:p>
            <a:fld id="{D5CD9961-3C78-4105-AB18-7CDEFA538345}" type="slidenum">
              <a:rPr lang="fa-IR" smtClean="0"/>
              <a:t>‹#›</a:t>
            </a:fld>
            <a:endParaRPr lang="fa-IR"/>
          </a:p>
        </p:txBody>
      </p:sp>
    </p:spTree>
    <p:extLst>
      <p:ext uri="{BB962C8B-B14F-4D97-AF65-F5344CB8AC3E}">
        <p14:creationId xmlns:p14="http://schemas.microsoft.com/office/powerpoint/2010/main" val="1723853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D8948E-B895-4BC5-9914-3A7573A2F0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a:extLst>
              <a:ext uri="{FF2B5EF4-FFF2-40B4-BE49-F238E27FC236}">
                <a16:creationId xmlns:a16="http://schemas.microsoft.com/office/drawing/2014/main" id="{A126E33A-F872-43CF-A370-941026FA4D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CF996504-F880-474D-8D91-53D50F6132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99463-953F-4A38-A6A0-232C528B4304}" type="datetimeFigureOut">
              <a:rPr lang="fa-IR" smtClean="0"/>
              <a:t>06/06/1445</a:t>
            </a:fld>
            <a:endParaRPr lang="fa-IR"/>
          </a:p>
        </p:txBody>
      </p:sp>
      <p:sp>
        <p:nvSpPr>
          <p:cNvPr id="5" name="Footer Placeholder 4">
            <a:extLst>
              <a:ext uri="{FF2B5EF4-FFF2-40B4-BE49-F238E27FC236}">
                <a16:creationId xmlns:a16="http://schemas.microsoft.com/office/drawing/2014/main" id="{C0A20562-E108-48E3-B20B-751D0F0BA2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a:extLst>
              <a:ext uri="{FF2B5EF4-FFF2-40B4-BE49-F238E27FC236}">
                <a16:creationId xmlns:a16="http://schemas.microsoft.com/office/drawing/2014/main" id="{5ADC07DD-7583-4CC0-A38B-0CF203C842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D9961-3C78-4105-AB18-7CDEFA538345}" type="slidenum">
              <a:rPr lang="fa-IR" smtClean="0"/>
              <a:t>‹#›</a:t>
            </a:fld>
            <a:endParaRPr lang="fa-IR"/>
          </a:p>
        </p:txBody>
      </p:sp>
    </p:spTree>
    <p:extLst>
      <p:ext uri="{BB962C8B-B14F-4D97-AF65-F5344CB8AC3E}">
        <p14:creationId xmlns:p14="http://schemas.microsoft.com/office/powerpoint/2010/main" val="552846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searchenginelinks.co.uk/metasearch-c17-p1.html"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diglib.lums.ac.ir/index.php?module=web_directory&amp;wd_id=8083" TargetMode="External"/><Relationship Id="rId2" Type="http://schemas.openxmlformats.org/officeDocument/2006/relationships/hyperlink" Target="http://diglib.lums.ac.ir/index.php?module=web_directory&amp;wd_id=7617" TargetMode="External"/><Relationship Id="rId1" Type="http://schemas.openxmlformats.org/officeDocument/2006/relationships/slideLayout" Target="../slideLayouts/slideLayout3.xml"/><Relationship Id="rId5" Type="http://schemas.openxmlformats.org/officeDocument/2006/relationships/hyperlink" Target="http://diglib.lums.ac.ir/index.php?module=web_directory&amp;wd_id=8085" TargetMode="External"/><Relationship Id="rId4" Type="http://schemas.openxmlformats.org/officeDocument/2006/relationships/hyperlink" Target="http://diglib.lums.ac.ir/index.php?module=web_directory&amp;wd_id=808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www.google.com/url?sa=i&amp;url=https://www.nlm.nih.gov/mesh/meshhome.html&amp;psig=AOvVaw39AJVfOqqRHahnThezPr1K&amp;ust=1702894220442000&amp;source=images&amp;cd=vfe&amp;ved=0CAgQrpoMahcKEwjotY3JnpaDAxUAAAAAHQAAAAAQBA"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diglib.lums.ac.ir/" TargetMode="External"/><Relationship Id="rId2" Type="http://schemas.openxmlformats.org/officeDocument/2006/relationships/hyperlink" Target="http://go.microsoft.com/fwlink/p/?LinkId=255141"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nardebangroup.com/blog/%d8%aa%d8%ad%d9%82%db%8c%d9%82-%da%a9%d9%84%d9%85%d8%a7%d8%aa-%da%a9%d9%84%db%8c%d8%af%db%8c/"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hyperlink" Target="http://www.sris.com/" TargetMode="External"/><Relationship Id="rId2" Type="http://schemas.openxmlformats.org/officeDocument/2006/relationships/hyperlink" Target="http://www.irandoc.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6929">
              <a:srgbClr val="6D85B4"/>
            </a:gs>
            <a:gs pos="0">
              <a:srgbClr val="23407B"/>
            </a:gs>
            <a:gs pos="0">
              <a:srgbClr val="002060"/>
            </a:gs>
            <a:gs pos="100000">
              <a:srgbClr val="002060"/>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9DE218-752E-4290-83BD-7BEC8FE989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05711"/>
          </a:xfrm>
          <a:prstGeom prst="rect">
            <a:avLst/>
          </a:prstGeom>
        </p:spPr>
      </p:pic>
    </p:spTree>
    <p:extLst>
      <p:ext uri="{BB962C8B-B14F-4D97-AF65-F5344CB8AC3E}">
        <p14:creationId xmlns:p14="http://schemas.microsoft.com/office/powerpoint/2010/main" val="342098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0B0C2-096A-461B-8E94-DC6FFA6871AE}"/>
              </a:ext>
            </a:extLst>
          </p:cNvPr>
          <p:cNvSpPr>
            <a:spLocks noGrp="1"/>
          </p:cNvSpPr>
          <p:nvPr>
            <p:ph type="title"/>
          </p:nvPr>
        </p:nvSpPr>
        <p:spPr>
          <a:xfrm>
            <a:off x="972527" y="201612"/>
            <a:ext cx="10515600" cy="1133475"/>
          </a:xfrm>
        </p:spPr>
        <p:txBody>
          <a:bodyPr>
            <a:normAutofit/>
          </a:bodyPr>
          <a:lstStyle/>
          <a:p>
            <a:pPr algn="ctr"/>
            <a:r>
              <a:rPr lang="fa-IR" sz="3600" dirty="0">
                <a:solidFill>
                  <a:srgbClr val="FFFF00"/>
                </a:solidFill>
              </a:rPr>
              <a:t>مهمترین موتور جستجوهای ایرانی</a:t>
            </a:r>
          </a:p>
        </p:txBody>
      </p:sp>
      <p:sp>
        <p:nvSpPr>
          <p:cNvPr id="3" name="Text Placeholder 2">
            <a:extLst>
              <a:ext uri="{FF2B5EF4-FFF2-40B4-BE49-F238E27FC236}">
                <a16:creationId xmlns:a16="http://schemas.microsoft.com/office/drawing/2014/main" id="{B9B69206-0CC7-4B22-96CE-9FDB6853120A}"/>
              </a:ext>
            </a:extLst>
          </p:cNvPr>
          <p:cNvSpPr>
            <a:spLocks noGrp="1"/>
          </p:cNvSpPr>
          <p:nvPr>
            <p:ph type="body" idx="1"/>
          </p:nvPr>
        </p:nvSpPr>
        <p:spPr>
          <a:xfrm>
            <a:off x="831850" y="1335087"/>
            <a:ext cx="10515600" cy="4754563"/>
          </a:xfrm>
        </p:spPr>
        <p:txBody>
          <a:bodyPr/>
          <a:lstStyle/>
          <a:p>
            <a:endParaRPr lang="fa-IR" dirty="0"/>
          </a:p>
        </p:txBody>
      </p:sp>
      <p:pic>
        <p:nvPicPr>
          <p:cNvPr id="5" name="Picture 4">
            <a:extLst>
              <a:ext uri="{FF2B5EF4-FFF2-40B4-BE49-F238E27FC236}">
                <a16:creationId xmlns:a16="http://schemas.microsoft.com/office/drawing/2014/main" id="{C06BA013-23BD-4517-9A7B-A87709F33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550" y="2750343"/>
            <a:ext cx="3737585" cy="1181100"/>
          </a:xfrm>
          <a:prstGeom prst="rect">
            <a:avLst/>
          </a:prstGeom>
          <a:effectLst>
            <a:glow rad="228600">
              <a:srgbClr val="7030A0">
                <a:alpha val="40000"/>
              </a:srgbClr>
            </a:glow>
          </a:effectLst>
        </p:spPr>
      </p:pic>
      <p:pic>
        <p:nvPicPr>
          <p:cNvPr id="7" name="Picture 6">
            <a:extLst>
              <a:ext uri="{FF2B5EF4-FFF2-40B4-BE49-F238E27FC236}">
                <a16:creationId xmlns:a16="http://schemas.microsoft.com/office/drawing/2014/main" id="{0CF79CC0-9417-40AF-A067-B856072765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2812" y="1697830"/>
            <a:ext cx="2733675" cy="1666875"/>
          </a:xfrm>
          <a:prstGeom prst="rect">
            <a:avLst/>
          </a:prstGeom>
          <a:effectLst>
            <a:glow rad="63500">
              <a:schemeClr val="accent4">
                <a:satMod val="175000"/>
                <a:alpha val="40000"/>
              </a:schemeClr>
            </a:glow>
          </a:effectLst>
        </p:spPr>
      </p:pic>
      <p:pic>
        <p:nvPicPr>
          <p:cNvPr id="9" name="Picture 8">
            <a:extLst>
              <a:ext uri="{FF2B5EF4-FFF2-40B4-BE49-F238E27FC236}">
                <a16:creationId xmlns:a16="http://schemas.microsoft.com/office/drawing/2014/main" id="{D3DE53E7-3C80-421D-97A9-D17136EEB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3737" y="4198143"/>
            <a:ext cx="2952750" cy="1552575"/>
          </a:xfrm>
          <a:prstGeom prst="rect">
            <a:avLst/>
          </a:prstGeom>
          <a:effectLst>
            <a:glow rad="127000">
              <a:schemeClr val="accent6">
                <a:lumMod val="75000"/>
              </a:schemeClr>
            </a:glow>
          </a:effectLst>
        </p:spPr>
      </p:pic>
      <p:pic>
        <p:nvPicPr>
          <p:cNvPr id="13" name="Picture 12">
            <a:extLst>
              <a:ext uri="{FF2B5EF4-FFF2-40B4-BE49-F238E27FC236}">
                <a16:creationId xmlns:a16="http://schemas.microsoft.com/office/drawing/2014/main" id="{BAE09A40-0A39-4C64-BFE7-3E6103BA5D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9936" y="2483643"/>
            <a:ext cx="2667000" cy="1714500"/>
          </a:xfrm>
          <a:prstGeom prst="rect">
            <a:avLst/>
          </a:prstGeom>
          <a:effectLst>
            <a:glow rad="127000">
              <a:srgbClr val="FFC000"/>
            </a:glow>
          </a:effectLst>
        </p:spPr>
      </p:pic>
    </p:spTree>
    <p:extLst>
      <p:ext uri="{BB962C8B-B14F-4D97-AF65-F5344CB8AC3E}">
        <p14:creationId xmlns:p14="http://schemas.microsoft.com/office/powerpoint/2010/main" val="377311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233E1-1FBD-42B0-BC64-7455EE4EA4A1}"/>
              </a:ext>
            </a:extLst>
          </p:cNvPr>
          <p:cNvSpPr>
            <a:spLocks noGrp="1"/>
          </p:cNvSpPr>
          <p:nvPr>
            <p:ph type="title"/>
          </p:nvPr>
        </p:nvSpPr>
        <p:spPr>
          <a:xfrm>
            <a:off x="831848" y="436098"/>
            <a:ext cx="10515601" cy="815928"/>
          </a:xfrm>
        </p:spPr>
        <p:txBody>
          <a:bodyPr>
            <a:normAutofit/>
          </a:bodyPr>
          <a:lstStyle/>
          <a:p>
            <a:pPr algn="ctr"/>
            <a:r>
              <a:rPr lang="fa-IR" sz="2400" b="1" dirty="0">
                <a:solidFill>
                  <a:srgbClr val="C00000"/>
                </a:solidFill>
              </a:rPr>
              <a:t>ابرموتورهای جستجو</a:t>
            </a:r>
            <a:br>
              <a:rPr lang="en-US" sz="2400" b="1" dirty="0">
                <a:solidFill>
                  <a:schemeClr val="tx1">
                    <a:lumMod val="95000"/>
                    <a:lumOff val="5000"/>
                  </a:schemeClr>
                </a:solidFill>
              </a:rPr>
            </a:br>
            <a:endParaRPr lang="fa-IR" sz="2400" dirty="0"/>
          </a:p>
        </p:txBody>
      </p:sp>
      <p:sp>
        <p:nvSpPr>
          <p:cNvPr id="3" name="Text Placeholder 2">
            <a:extLst>
              <a:ext uri="{FF2B5EF4-FFF2-40B4-BE49-F238E27FC236}">
                <a16:creationId xmlns:a16="http://schemas.microsoft.com/office/drawing/2014/main" id="{DA5E3E0E-DAD2-4827-8359-9777C8C97277}"/>
              </a:ext>
            </a:extLst>
          </p:cNvPr>
          <p:cNvSpPr>
            <a:spLocks noGrp="1"/>
          </p:cNvSpPr>
          <p:nvPr>
            <p:ph type="body" idx="1"/>
          </p:nvPr>
        </p:nvSpPr>
        <p:spPr>
          <a:xfrm>
            <a:off x="831850" y="1252025"/>
            <a:ext cx="10515600" cy="4837625"/>
          </a:xfrm>
        </p:spPr>
        <p:txBody>
          <a:bodyPr>
            <a:normAutofit/>
          </a:bodyPr>
          <a:lstStyle/>
          <a:p>
            <a:pPr algn="just" rtl="1"/>
            <a:endParaRPr lang="fa-IR" dirty="0">
              <a:solidFill>
                <a:schemeClr val="tx1"/>
              </a:solidFill>
              <a:effectLst/>
            </a:endParaRPr>
          </a:p>
          <a:p>
            <a:pPr algn="just" rtl="1"/>
            <a:r>
              <a:rPr lang="fa-IR" dirty="0">
                <a:solidFill>
                  <a:schemeClr val="tx1"/>
                </a:solidFill>
                <a:effectLst/>
              </a:rPr>
              <a:t>ابرموتورهاي جستجو يا موتورهاي جستجوي مادر تركيبي از چند موتور جستجو هستند كه به طور همزمان به جستجو دربارة يك موضوع در چند موتور جستجو مي پردازند</a:t>
            </a:r>
          </a:p>
          <a:p>
            <a:pPr algn="just" rtl="1"/>
            <a:r>
              <a:rPr lang="fa-IR" dirty="0">
                <a:solidFill>
                  <a:schemeClr val="tx1"/>
                </a:solidFill>
                <a:effectLst/>
              </a:rPr>
              <a:t>. به عبارت ديگر ابر موتورهاي جستجوموضوع و يا سئوال مورد جستجوي كاربر را به چند موتور جستجو ارسال كرده و نتايج يافته ها را از تمام داده پايگاه هاي آنها بازيابي مي كند.</a:t>
            </a:r>
          </a:p>
          <a:p>
            <a:pPr algn="just" rtl="1"/>
            <a:endParaRPr lang="fa-IR" dirty="0">
              <a:solidFill>
                <a:schemeClr val="tx1"/>
              </a:solidFill>
              <a:effectLst/>
            </a:endParaRPr>
          </a:p>
          <a:p>
            <a:pPr algn="just" rtl="1"/>
            <a:r>
              <a:rPr lang="fa-IR" dirty="0">
                <a:solidFill>
                  <a:schemeClr val="tx1"/>
                </a:solidFill>
                <a:effectLst/>
              </a:rPr>
              <a:t> **</a:t>
            </a:r>
            <a:r>
              <a:rPr lang="fa-IR" dirty="0">
                <a:solidFill>
                  <a:schemeClr val="tx1"/>
                </a:solidFill>
              </a:rPr>
              <a:t>هر ابرموتوری با تعدادی ازموتورهای کاوش وراهنماهای موضوعی قراداد دارند.</a:t>
            </a:r>
          </a:p>
        </p:txBody>
      </p:sp>
    </p:spTree>
    <p:extLst>
      <p:ext uri="{BB962C8B-B14F-4D97-AF65-F5344CB8AC3E}">
        <p14:creationId xmlns:p14="http://schemas.microsoft.com/office/powerpoint/2010/main" val="85704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53FB5-70DB-47F0-BE7E-A40E02E2A21A}"/>
              </a:ext>
            </a:extLst>
          </p:cNvPr>
          <p:cNvSpPr>
            <a:spLocks noGrp="1"/>
          </p:cNvSpPr>
          <p:nvPr>
            <p:ph type="title"/>
          </p:nvPr>
        </p:nvSpPr>
        <p:spPr>
          <a:xfrm>
            <a:off x="831850" y="436097"/>
            <a:ext cx="10515600" cy="465051"/>
          </a:xfrm>
        </p:spPr>
        <p:txBody>
          <a:bodyPr>
            <a:normAutofit/>
          </a:bodyPr>
          <a:lstStyle/>
          <a:p>
            <a:pPr algn="r"/>
            <a:r>
              <a:rPr lang="fa-IR" sz="2400" dirty="0">
                <a:solidFill>
                  <a:srgbClr val="C00000"/>
                </a:solidFill>
              </a:rPr>
              <a:t>مهمترین ابر موتورهای کاوش</a:t>
            </a:r>
          </a:p>
        </p:txBody>
      </p:sp>
      <p:sp>
        <p:nvSpPr>
          <p:cNvPr id="3" name="Text Placeholder 2">
            <a:extLst>
              <a:ext uri="{FF2B5EF4-FFF2-40B4-BE49-F238E27FC236}">
                <a16:creationId xmlns:a16="http://schemas.microsoft.com/office/drawing/2014/main" id="{8E087308-9D00-497F-B76B-3EB489A9A9A7}"/>
              </a:ext>
            </a:extLst>
          </p:cNvPr>
          <p:cNvSpPr>
            <a:spLocks noGrp="1"/>
          </p:cNvSpPr>
          <p:nvPr>
            <p:ph type="body" idx="1"/>
          </p:nvPr>
        </p:nvSpPr>
        <p:spPr>
          <a:xfrm>
            <a:off x="739085" y="1378227"/>
            <a:ext cx="10515600" cy="5321024"/>
          </a:xfrm>
        </p:spPr>
        <p:txBody>
          <a:bodyPr/>
          <a:lstStyle/>
          <a:p>
            <a:r>
              <a:rPr lang="en-US" dirty="0">
                <a:solidFill>
                  <a:schemeClr val="tx1"/>
                </a:solidFill>
              </a:rPr>
              <a:t>DOGPILE(</a:t>
            </a:r>
            <a:r>
              <a:rPr lang="fa-IR" dirty="0">
                <a:solidFill>
                  <a:schemeClr val="tx1"/>
                </a:solidFill>
              </a:rPr>
              <a:t>دردسترس نیست</a:t>
            </a:r>
            <a:r>
              <a:rPr lang="en-US" dirty="0">
                <a:solidFill>
                  <a:schemeClr val="tx1"/>
                </a:solidFill>
              </a:rPr>
              <a:t>)</a:t>
            </a:r>
            <a:endParaRPr lang="fa-IR" dirty="0">
              <a:solidFill>
                <a:schemeClr val="tx1"/>
              </a:solidFill>
            </a:endParaRPr>
          </a:p>
          <a:p>
            <a:pPr rtl="1"/>
            <a:r>
              <a:rPr lang="en-US" dirty="0">
                <a:solidFill>
                  <a:schemeClr val="tx1"/>
                </a:solidFill>
              </a:rPr>
              <a:t>MAMMA</a:t>
            </a:r>
            <a:endParaRPr lang="fa-IR" dirty="0">
              <a:solidFill>
                <a:schemeClr val="tx1"/>
              </a:solidFill>
            </a:endParaRPr>
          </a:p>
          <a:p>
            <a:pPr rtl="1"/>
            <a:r>
              <a:rPr lang="en-US" dirty="0">
                <a:solidFill>
                  <a:schemeClr val="tx1"/>
                </a:solidFill>
              </a:rPr>
              <a:t>http://www.kartoo.com/</a:t>
            </a:r>
            <a:endParaRPr lang="fa-IR" dirty="0">
              <a:solidFill>
                <a:schemeClr val="tx1"/>
              </a:solidFill>
            </a:endParaRPr>
          </a:p>
          <a:p>
            <a:pPr rtl="1"/>
            <a:endParaRPr lang="fa-IR" dirty="0">
              <a:solidFill>
                <a:schemeClr val="tx1"/>
              </a:solidFill>
            </a:endParaRPr>
          </a:p>
          <a:p>
            <a:pPr algn="r"/>
            <a:r>
              <a:rPr lang="fa-IR" dirty="0">
                <a:solidFill>
                  <a:schemeClr val="tx1"/>
                </a:solidFill>
              </a:rPr>
              <a:t> جمع آوری و ارائه میدهد. </a:t>
            </a:r>
            <a:r>
              <a:rPr lang="en-US" sz="2000" dirty="0">
                <a:solidFill>
                  <a:srgbClr val="C00000"/>
                </a:solidFill>
              </a:rPr>
              <a:t>yahoo directory,Dmoz,google</a:t>
            </a:r>
            <a:r>
              <a:rPr lang="fa-IR" sz="2000" dirty="0">
                <a:solidFill>
                  <a:srgbClr val="C00000"/>
                </a:solidFill>
              </a:rPr>
              <a:t> </a:t>
            </a:r>
            <a:r>
              <a:rPr lang="fa-IR" dirty="0">
                <a:solidFill>
                  <a:schemeClr val="tx1"/>
                </a:solidFill>
              </a:rPr>
              <a:t>اطلاعات را از موتورهای کاوش و راهنماها</a:t>
            </a:r>
          </a:p>
          <a:p>
            <a:pPr algn="r"/>
            <a:r>
              <a:rPr lang="fa-IR" sz="2800" b="1" dirty="0">
                <a:solidFill>
                  <a:srgbClr val="C00000"/>
                </a:solidFill>
              </a:rPr>
              <a:t>نکته:</a:t>
            </a:r>
          </a:p>
          <a:p>
            <a:pPr marL="342900" indent="-342900" algn="just" rtl="1">
              <a:buFont typeface="Wingdings" panose="05000000000000000000" pitchFamily="2" charset="2"/>
              <a:buChar char="v"/>
            </a:pPr>
            <a:r>
              <a:rPr lang="fa-IR" dirty="0">
                <a:solidFill>
                  <a:schemeClr val="tx1"/>
                </a:solidFill>
              </a:rPr>
              <a:t>ابرموتورهاوموتورهای کاوش عمومی هستند بسته به کلید واژه های ما نتایج رو در هر حوزه به مانشان میدهند و تخصصی یک رشته نیستند. ولی راهنماهای موضوعی در حوزه های تخصصی هم هستند مثال: حوزه پزشکی که زیر مجموعه ها مثل  پزشکی، کتابداری، پرستاری و... را به صورت دسته بندی را شامل میشود .</a:t>
            </a:r>
          </a:p>
          <a:p>
            <a:pPr marL="342900" indent="-342900" algn="just" rtl="1">
              <a:buFont typeface="Wingdings" panose="05000000000000000000" pitchFamily="2" charset="2"/>
              <a:buChar char="v"/>
            </a:pPr>
            <a:r>
              <a:rPr lang="fa-IR" dirty="0">
                <a:solidFill>
                  <a:schemeClr val="tx1"/>
                </a:solidFill>
              </a:rPr>
              <a:t>جستجو در موتورهای کاوش و ابر موتورهای کاوش مانعیت کم  و جامعیت زیاد</a:t>
            </a:r>
            <a:endParaRPr lang="en-US" dirty="0">
              <a:solidFill>
                <a:schemeClr val="tx1"/>
              </a:solidFill>
            </a:endParaRPr>
          </a:p>
        </p:txBody>
      </p:sp>
      <p:pic>
        <p:nvPicPr>
          <p:cNvPr id="5" name="Picture 4">
            <a:extLst>
              <a:ext uri="{FF2B5EF4-FFF2-40B4-BE49-F238E27FC236}">
                <a16:creationId xmlns:a16="http://schemas.microsoft.com/office/drawing/2014/main" id="{A4A2E3DD-DEEA-4C26-AD2A-8C6260D364FB}"/>
              </a:ext>
            </a:extLst>
          </p:cNvPr>
          <p:cNvPicPr>
            <a:picLocks noChangeAspect="1"/>
          </p:cNvPicPr>
          <p:nvPr/>
        </p:nvPicPr>
        <p:blipFill>
          <a:blip r:embed="rId2"/>
          <a:stretch>
            <a:fillRect/>
          </a:stretch>
        </p:blipFill>
        <p:spPr>
          <a:xfrm>
            <a:off x="4068417" y="2095108"/>
            <a:ext cx="1656522" cy="931339"/>
          </a:xfrm>
          <a:prstGeom prst="rect">
            <a:avLst/>
          </a:prstGeom>
        </p:spPr>
      </p:pic>
    </p:spTree>
    <p:extLst>
      <p:ext uri="{BB962C8B-B14F-4D97-AF65-F5344CB8AC3E}">
        <p14:creationId xmlns:p14="http://schemas.microsoft.com/office/powerpoint/2010/main" val="247689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5167B-B610-4C7A-A81E-538F4FDE792A}"/>
              </a:ext>
            </a:extLst>
          </p:cNvPr>
          <p:cNvSpPr>
            <a:spLocks noGrp="1"/>
          </p:cNvSpPr>
          <p:nvPr>
            <p:ph type="title"/>
          </p:nvPr>
        </p:nvSpPr>
        <p:spPr>
          <a:xfrm>
            <a:off x="838200" y="478302"/>
            <a:ext cx="10515600" cy="717452"/>
          </a:xfrm>
        </p:spPr>
        <p:txBody>
          <a:bodyPr>
            <a:normAutofit/>
          </a:bodyPr>
          <a:lstStyle/>
          <a:p>
            <a:pPr algn="r" rtl="1"/>
            <a:r>
              <a:rPr lang="fa-IR" sz="2400" b="1" dirty="0">
                <a:solidFill>
                  <a:srgbClr val="C00000"/>
                </a:solidFill>
              </a:rPr>
              <a:t>راهنماهای موضوعی</a:t>
            </a:r>
            <a:r>
              <a:rPr lang="en-US" sz="2400" b="1" dirty="0">
                <a:solidFill>
                  <a:srgbClr val="C00000"/>
                </a:solidFill>
              </a:rPr>
              <a:t> Directory</a:t>
            </a:r>
            <a:endParaRPr lang="fa-IR" sz="2400" b="1" dirty="0">
              <a:solidFill>
                <a:srgbClr val="C00000"/>
              </a:solidFill>
            </a:endParaRPr>
          </a:p>
        </p:txBody>
      </p:sp>
      <p:sp>
        <p:nvSpPr>
          <p:cNvPr id="3" name="Text Placeholder 2">
            <a:extLst>
              <a:ext uri="{FF2B5EF4-FFF2-40B4-BE49-F238E27FC236}">
                <a16:creationId xmlns:a16="http://schemas.microsoft.com/office/drawing/2014/main" id="{406D16D4-BCBB-48F4-8D44-6AB12EB62DE1}"/>
              </a:ext>
            </a:extLst>
          </p:cNvPr>
          <p:cNvSpPr>
            <a:spLocks noGrp="1"/>
          </p:cNvSpPr>
          <p:nvPr>
            <p:ph type="body" idx="1"/>
          </p:nvPr>
        </p:nvSpPr>
        <p:spPr>
          <a:xfrm>
            <a:off x="831850" y="1522951"/>
            <a:ext cx="10515600" cy="4566700"/>
          </a:xfrm>
        </p:spPr>
        <p:txBody>
          <a:bodyPr/>
          <a:lstStyle/>
          <a:p>
            <a:pPr marL="342900" indent="-342900" algn="r" rtl="1">
              <a:buFont typeface="Wingdings" panose="05000000000000000000" pitchFamily="2" charset="2"/>
              <a:buChar char="v"/>
            </a:pPr>
            <a:r>
              <a:rPr lang="fa-IR" dirty="0">
                <a:solidFill>
                  <a:schemeClr val="tx1"/>
                </a:solidFill>
              </a:rPr>
              <a:t>مجموعه ای از لینک ها به منابع اینترنتی هستند.</a:t>
            </a:r>
            <a:endParaRPr lang="en-US" dirty="0">
              <a:solidFill>
                <a:schemeClr val="tx1"/>
              </a:solidFill>
            </a:endParaRPr>
          </a:p>
          <a:p>
            <a:pPr marL="342900" indent="-342900" algn="r" rtl="1">
              <a:buFont typeface="Wingdings" panose="05000000000000000000" pitchFamily="2" charset="2"/>
              <a:buChar char="v"/>
            </a:pPr>
            <a:r>
              <a:rPr lang="fa-IR" dirty="0">
                <a:solidFill>
                  <a:schemeClr val="tx1"/>
                </a:solidFill>
              </a:rPr>
              <a:t>رده بندی موضوعی دارند.</a:t>
            </a:r>
            <a:endParaRPr lang="en-US" dirty="0">
              <a:solidFill>
                <a:schemeClr val="tx1"/>
              </a:solidFill>
            </a:endParaRPr>
          </a:p>
          <a:p>
            <a:pPr marL="342900" indent="-342900" algn="r" rtl="1">
              <a:buFont typeface="Wingdings" panose="05000000000000000000" pitchFamily="2" charset="2"/>
              <a:buChar char="v"/>
            </a:pPr>
            <a:r>
              <a:rPr lang="fa-IR" dirty="0">
                <a:solidFill>
                  <a:schemeClr val="tx1"/>
                </a:solidFill>
              </a:rPr>
              <a:t> ساخته دست بشرند.</a:t>
            </a:r>
            <a:endParaRPr lang="en-US" dirty="0">
              <a:solidFill>
                <a:schemeClr val="tx1"/>
              </a:solidFill>
            </a:endParaRPr>
          </a:p>
          <a:p>
            <a:pPr marL="342900" indent="-342900" algn="r" rtl="1">
              <a:buFont typeface="Wingdings" panose="05000000000000000000" pitchFamily="2" charset="2"/>
              <a:buChar char="v"/>
            </a:pPr>
            <a:r>
              <a:rPr lang="fa-IR" dirty="0">
                <a:solidFill>
                  <a:schemeClr val="tx1"/>
                </a:solidFill>
              </a:rPr>
              <a:t>اغلب نتایجی بهتر از موتورهای جستجو رو دارند.</a:t>
            </a:r>
            <a:endParaRPr lang="en-US" dirty="0">
              <a:solidFill>
                <a:schemeClr val="tx1"/>
              </a:solidFill>
            </a:endParaRPr>
          </a:p>
          <a:p>
            <a:pPr marL="342900" indent="-342900" algn="r" rtl="1">
              <a:buFont typeface="Wingdings" panose="05000000000000000000" pitchFamily="2" charset="2"/>
              <a:buChar char="v"/>
            </a:pPr>
            <a:r>
              <a:rPr lang="fa-IR" dirty="0">
                <a:solidFill>
                  <a:schemeClr val="tx1"/>
                </a:solidFill>
              </a:rPr>
              <a:t>قابلیت کاوش دارند.</a:t>
            </a:r>
            <a:endParaRPr lang="en-US" dirty="0">
              <a:solidFill>
                <a:schemeClr val="tx1"/>
              </a:solidFill>
            </a:endParaRPr>
          </a:p>
          <a:p>
            <a:pPr marL="342900" indent="-342900" algn="r" rtl="1">
              <a:buFont typeface="Wingdings" panose="05000000000000000000" pitchFamily="2" charset="2"/>
              <a:buChar char="v"/>
            </a:pPr>
            <a:r>
              <a:rPr lang="fa-IR" dirty="0">
                <a:solidFill>
                  <a:schemeClr val="tx1"/>
                </a:solidFill>
              </a:rPr>
              <a:t>برای یافتن در یک حوزه موضوعی خوبند.</a:t>
            </a:r>
            <a:endParaRPr lang="en-US" dirty="0">
              <a:solidFill>
                <a:schemeClr val="tx1"/>
              </a:solidFill>
            </a:endParaRPr>
          </a:p>
        </p:txBody>
      </p:sp>
    </p:spTree>
    <p:extLst>
      <p:ext uri="{BB962C8B-B14F-4D97-AF65-F5344CB8AC3E}">
        <p14:creationId xmlns:p14="http://schemas.microsoft.com/office/powerpoint/2010/main" val="90502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57A21B-BF84-4311-BFA5-DB0DAAF0A0CA}"/>
              </a:ext>
            </a:extLst>
          </p:cNvPr>
          <p:cNvSpPr>
            <a:spLocks noGrp="1"/>
          </p:cNvSpPr>
          <p:nvPr>
            <p:ph type="body" idx="1"/>
          </p:nvPr>
        </p:nvSpPr>
        <p:spPr>
          <a:xfrm>
            <a:off x="831850" y="1492323"/>
            <a:ext cx="10515600" cy="4597327"/>
          </a:xfrm>
        </p:spPr>
        <p:txBody>
          <a:bodyPr/>
          <a:lstStyle/>
          <a:p>
            <a:pPr algn="just" rtl="1">
              <a:lnSpc>
                <a:spcPct val="150000"/>
              </a:lnSpc>
            </a:pPr>
            <a:r>
              <a:rPr lang="fa-IR" dirty="0">
                <a:solidFill>
                  <a:schemeClr val="tx1"/>
                </a:solidFill>
              </a:rPr>
              <a:t>در راهنماهی موضوعی با یک سری طبقه بندی و دسته بندی  روبرو هستیم که حوزه ها و علوم ها دسته بندی شدند و ماازطریق آنها جستجوی خودانجام میدیم یعنی اینقدر از طریق دسته بندی به زیرشاخه های آن رفته تا به موضوع موردنظرخودمون برسیم .شاید رفتن این همه مرحله سخت وخارج از حوصله بعضی ها باشه اما وقتی که دقت و مانعیت مهم باشد باید این مراحل رو پشت سر گذاشت تا نتیجه بهتری بدست بیاریم . </a:t>
            </a:r>
          </a:p>
          <a:p>
            <a:pPr algn="just" rtl="1">
              <a:lnSpc>
                <a:spcPct val="150000"/>
              </a:lnSpc>
            </a:pPr>
            <a:r>
              <a:rPr lang="fa-IR" b="1" dirty="0">
                <a:solidFill>
                  <a:srgbClr val="FF0000"/>
                </a:solidFill>
              </a:rPr>
              <a:t>نکته:راهنماها نتایج بهتری از موتورها دارند چون رده بندی موضوعی دارند.</a:t>
            </a:r>
          </a:p>
        </p:txBody>
      </p:sp>
    </p:spTree>
    <p:extLst>
      <p:ext uri="{BB962C8B-B14F-4D97-AF65-F5344CB8AC3E}">
        <p14:creationId xmlns:p14="http://schemas.microsoft.com/office/powerpoint/2010/main" val="9257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1" end="1"/>
                                            </p:txEl>
                                          </p:spTgt>
                                        </p:tgtEl>
                                        <p:attrNameLst>
                                          <p:attrName>ppt_x</p:attrName>
                                          <p:attrName>ppt_y</p:attrName>
                                        </p:attrNameLst>
                                      </p:cBhvr>
                                    </p:animMotion>
                                    <p:animRot by="1500000">
                                      <p:cBhvr>
                                        <p:cTn id="7" dur="125" fill="hold">
                                          <p:stCondLst>
                                            <p:cond delay="0"/>
                                          </p:stCondLst>
                                        </p:cTn>
                                        <p:tgtEl>
                                          <p:spTgt spid="3">
                                            <p:txEl>
                                              <p:pRg st="1" end="1"/>
                                            </p:txEl>
                                          </p:spTgt>
                                        </p:tgtEl>
                                        <p:attrNameLst>
                                          <p:attrName>r</p:attrName>
                                        </p:attrNameLst>
                                      </p:cBhvr>
                                    </p:animRot>
                                    <p:animRot by="-1500000">
                                      <p:cBhvr>
                                        <p:cTn id="8" dur="125" fill="hold">
                                          <p:stCondLst>
                                            <p:cond delay="125"/>
                                          </p:stCondLst>
                                        </p:cTn>
                                        <p:tgtEl>
                                          <p:spTgt spid="3">
                                            <p:txEl>
                                              <p:pRg st="1" end="1"/>
                                            </p:txEl>
                                          </p:spTgt>
                                        </p:tgtEl>
                                        <p:attrNameLst>
                                          <p:attrName>r</p:attrName>
                                        </p:attrNameLst>
                                      </p:cBhvr>
                                    </p:animRot>
                                    <p:animRot by="-1500000">
                                      <p:cBhvr>
                                        <p:cTn id="9" dur="125" fill="hold">
                                          <p:stCondLst>
                                            <p:cond delay="250"/>
                                          </p:stCondLst>
                                        </p:cTn>
                                        <p:tgtEl>
                                          <p:spTgt spid="3">
                                            <p:txEl>
                                              <p:pRg st="1" end="1"/>
                                            </p:txEl>
                                          </p:spTgt>
                                        </p:tgtEl>
                                        <p:attrNameLst>
                                          <p:attrName>r</p:attrName>
                                        </p:attrNameLst>
                                      </p:cBhvr>
                                    </p:animRot>
                                    <p:animRot by="1500000">
                                      <p:cBhvr>
                                        <p:cTn id="10" dur="125" fill="hold">
                                          <p:stCondLst>
                                            <p:cond delay="375"/>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FD4502-A13A-4DD2-8264-F3DE6426E59D}"/>
              </a:ext>
            </a:extLst>
          </p:cNvPr>
          <p:cNvSpPr>
            <a:spLocks noGrp="1"/>
          </p:cNvSpPr>
          <p:nvPr>
            <p:ph type="body" idx="1"/>
          </p:nvPr>
        </p:nvSpPr>
        <p:spPr>
          <a:xfrm>
            <a:off x="831850" y="1280161"/>
            <a:ext cx="10515600" cy="4809490"/>
          </a:xfrm>
        </p:spPr>
        <p:txBody>
          <a:bodyPr>
            <a:normAutofit lnSpcReduction="10000"/>
          </a:bodyPr>
          <a:lstStyle/>
          <a:p>
            <a:pPr algn="r" rtl="1"/>
            <a:r>
              <a:rPr lang="fa-IR" dirty="0">
                <a:solidFill>
                  <a:srgbClr val="C00000"/>
                </a:solidFill>
              </a:rPr>
              <a:t>راهنماهای موضوعی در حوزه پزشکی</a:t>
            </a:r>
            <a:endParaRPr lang="en-US" dirty="0">
              <a:solidFill>
                <a:srgbClr val="C00000"/>
              </a:solidFill>
            </a:endParaRPr>
          </a:p>
          <a:p>
            <a:pPr marL="342900" indent="-342900" algn="r" rtl="1">
              <a:buFont typeface="Wingdings" panose="05000000000000000000" pitchFamily="2" charset="2"/>
              <a:buChar char="v"/>
            </a:pPr>
            <a:r>
              <a:rPr lang="en-US" dirty="0">
                <a:solidFill>
                  <a:schemeClr val="tx1"/>
                </a:solidFill>
              </a:rPr>
              <a:t>On health</a:t>
            </a:r>
          </a:p>
          <a:p>
            <a:pPr marL="342900" indent="-342900" algn="r" rtl="1">
              <a:buFont typeface="Wingdings" panose="05000000000000000000" pitchFamily="2" charset="2"/>
              <a:buChar char="v"/>
            </a:pPr>
            <a:r>
              <a:rPr lang="en-US" dirty="0">
                <a:solidFill>
                  <a:schemeClr val="tx1"/>
                </a:solidFill>
              </a:rPr>
              <a:t>The medengine </a:t>
            </a:r>
          </a:p>
          <a:p>
            <a:pPr marL="342900" indent="-342900" algn="r" rtl="1">
              <a:buFont typeface="Wingdings" panose="05000000000000000000" pitchFamily="2" charset="2"/>
              <a:buChar char="v"/>
            </a:pPr>
            <a:r>
              <a:rPr lang="en-US" dirty="0">
                <a:solidFill>
                  <a:schemeClr val="tx1"/>
                </a:solidFill>
              </a:rPr>
              <a:t>Med hunt </a:t>
            </a:r>
          </a:p>
          <a:p>
            <a:pPr marL="342900" indent="-342900" algn="r" rtl="1">
              <a:buFont typeface="Wingdings" panose="05000000000000000000" pitchFamily="2" charset="2"/>
              <a:buChar char="v"/>
            </a:pPr>
            <a:r>
              <a:rPr lang="en-US" dirty="0">
                <a:solidFill>
                  <a:schemeClr val="tx1"/>
                </a:solidFill>
              </a:rPr>
              <a:t>Med tools</a:t>
            </a:r>
            <a:r>
              <a:rPr lang="fa-IR" dirty="0">
                <a:solidFill>
                  <a:schemeClr val="tx1"/>
                </a:solidFill>
              </a:rPr>
              <a:t> در حوزه پرستاری  </a:t>
            </a:r>
            <a:endParaRPr lang="en-US" dirty="0">
              <a:solidFill>
                <a:schemeClr val="tx1"/>
              </a:solidFill>
            </a:endParaRPr>
          </a:p>
          <a:p>
            <a:pPr algn="r" rtl="1"/>
            <a:r>
              <a:rPr lang="fa-IR" dirty="0">
                <a:solidFill>
                  <a:srgbClr val="C00000"/>
                </a:solidFill>
              </a:rPr>
              <a:t>راهنماهای موضوعی در حوزه تحقیقاتی </a:t>
            </a:r>
            <a:endParaRPr lang="en-US" dirty="0">
              <a:solidFill>
                <a:srgbClr val="C00000"/>
              </a:solidFill>
            </a:endParaRPr>
          </a:p>
          <a:p>
            <a:pPr marL="342900" indent="-342900" algn="r" rtl="1">
              <a:buFont typeface="Wingdings" panose="05000000000000000000" pitchFamily="2" charset="2"/>
              <a:buChar char="v"/>
            </a:pPr>
            <a:r>
              <a:rPr lang="en-US" dirty="0">
                <a:solidFill>
                  <a:schemeClr val="tx1"/>
                </a:solidFill>
              </a:rPr>
              <a:t>Academic research</a:t>
            </a:r>
          </a:p>
          <a:p>
            <a:pPr marL="342900" indent="-342900" algn="r" rtl="1">
              <a:buFont typeface="Wingdings" panose="05000000000000000000" pitchFamily="2" charset="2"/>
              <a:buChar char="v"/>
            </a:pPr>
            <a:r>
              <a:rPr lang="en-US" dirty="0">
                <a:solidFill>
                  <a:schemeClr val="tx1"/>
                </a:solidFill>
              </a:rPr>
              <a:t>Buble link</a:t>
            </a:r>
          </a:p>
          <a:p>
            <a:pPr marL="342900" indent="-342900" algn="r" rtl="1">
              <a:buFont typeface="Wingdings" panose="05000000000000000000" pitchFamily="2" charset="2"/>
              <a:buChar char="v"/>
            </a:pPr>
            <a:r>
              <a:rPr lang="en-US" dirty="0">
                <a:solidFill>
                  <a:schemeClr val="tx1"/>
                </a:solidFill>
              </a:rPr>
              <a:t>Info mine</a:t>
            </a:r>
          </a:p>
          <a:p>
            <a:pPr marL="342900" indent="-342900" algn="r" rtl="1">
              <a:buFont typeface="Wingdings" panose="05000000000000000000" pitchFamily="2" charset="2"/>
              <a:buChar char="v"/>
            </a:pPr>
            <a:r>
              <a:rPr lang="en-US" dirty="0">
                <a:solidFill>
                  <a:schemeClr val="tx1"/>
                </a:solidFill>
              </a:rPr>
              <a:t>Librarian indexto the internet</a:t>
            </a:r>
          </a:p>
          <a:p>
            <a:pPr marL="342900" indent="-342900" algn="r" rtl="1">
              <a:buFont typeface="Wingdings" panose="05000000000000000000" pitchFamily="2" charset="2"/>
              <a:buChar char="v"/>
            </a:pPr>
            <a:r>
              <a:rPr lang="en-US" dirty="0">
                <a:solidFill>
                  <a:schemeClr val="tx1"/>
                </a:solidFill>
              </a:rPr>
              <a:t>internet public library</a:t>
            </a:r>
          </a:p>
          <a:p>
            <a:pPr algn="r"/>
            <a:endParaRPr lang="fa-IR" dirty="0">
              <a:solidFill>
                <a:schemeClr val="tx1"/>
              </a:solidFill>
            </a:endParaRPr>
          </a:p>
        </p:txBody>
      </p:sp>
    </p:spTree>
    <p:extLst>
      <p:ext uri="{BB962C8B-B14F-4D97-AF65-F5344CB8AC3E}">
        <p14:creationId xmlns:p14="http://schemas.microsoft.com/office/powerpoint/2010/main" val="256197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down)">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BBB9A-734D-4672-9750-EA36DEC4F4A9}"/>
              </a:ext>
            </a:extLst>
          </p:cNvPr>
          <p:cNvSpPr>
            <a:spLocks noGrp="1"/>
          </p:cNvSpPr>
          <p:nvPr>
            <p:ph type="title"/>
          </p:nvPr>
        </p:nvSpPr>
        <p:spPr>
          <a:xfrm>
            <a:off x="838200" y="323558"/>
            <a:ext cx="10515600" cy="1157190"/>
          </a:xfrm>
        </p:spPr>
        <p:txBody>
          <a:bodyPr>
            <a:noAutofit/>
          </a:bodyPr>
          <a:lstStyle/>
          <a:p>
            <a:pPr algn="r"/>
            <a:r>
              <a:rPr lang="fa-IR" sz="2400" dirty="0">
                <a:solidFill>
                  <a:srgbClr val="C00000"/>
                </a:solidFill>
              </a:rPr>
              <a:t>راهنماهای موضوعی عمومی</a:t>
            </a:r>
            <a:br>
              <a:rPr lang="en-US" sz="2400" dirty="0">
                <a:solidFill>
                  <a:srgbClr val="C00000"/>
                </a:solidFill>
              </a:rPr>
            </a:br>
            <a:endParaRPr lang="fa-IR" sz="2400" dirty="0">
              <a:solidFill>
                <a:srgbClr val="C00000"/>
              </a:solidFill>
            </a:endParaRPr>
          </a:p>
        </p:txBody>
      </p:sp>
      <p:sp>
        <p:nvSpPr>
          <p:cNvPr id="3" name="Text Placeholder 2">
            <a:extLst>
              <a:ext uri="{FF2B5EF4-FFF2-40B4-BE49-F238E27FC236}">
                <a16:creationId xmlns:a16="http://schemas.microsoft.com/office/drawing/2014/main" id="{4C763FD3-FDC0-4C7D-81CE-C98E22CA8542}"/>
              </a:ext>
            </a:extLst>
          </p:cNvPr>
          <p:cNvSpPr>
            <a:spLocks noGrp="1"/>
          </p:cNvSpPr>
          <p:nvPr>
            <p:ph type="body" idx="1"/>
          </p:nvPr>
        </p:nvSpPr>
        <p:spPr>
          <a:xfrm>
            <a:off x="831850" y="1480747"/>
            <a:ext cx="10515600" cy="4608903"/>
          </a:xfrm>
        </p:spPr>
        <p:txBody>
          <a:bodyPr/>
          <a:lstStyle/>
          <a:p>
            <a:pPr marL="342900" indent="-342900" algn="r" rtl="1">
              <a:buFont typeface="Wingdings" panose="05000000000000000000" pitchFamily="2" charset="2"/>
              <a:buChar char="v"/>
            </a:pPr>
            <a:r>
              <a:rPr lang="en-US" dirty="0">
                <a:solidFill>
                  <a:schemeClr val="tx1"/>
                </a:solidFill>
              </a:rPr>
              <a:t>abot .com</a:t>
            </a:r>
          </a:p>
          <a:p>
            <a:pPr marL="342900" indent="-342900" algn="r" rtl="1">
              <a:buFont typeface="Wingdings" panose="05000000000000000000" pitchFamily="2" charset="2"/>
              <a:buChar char="v"/>
            </a:pPr>
            <a:r>
              <a:rPr lang="en-US" dirty="0">
                <a:solidFill>
                  <a:schemeClr val="tx1"/>
                </a:solidFill>
              </a:rPr>
              <a:t>Dmoze</a:t>
            </a:r>
          </a:p>
          <a:p>
            <a:pPr marL="342900" indent="-342900" algn="r" rtl="1">
              <a:buFont typeface="Wingdings" panose="05000000000000000000" pitchFamily="2" charset="2"/>
              <a:buChar char="v"/>
            </a:pPr>
            <a:r>
              <a:rPr lang="en-US" dirty="0">
                <a:solidFill>
                  <a:schemeClr val="tx1"/>
                </a:solidFill>
              </a:rPr>
              <a:t>Jasmin</a:t>
            </a:r>
          </a:p>
          <a:p>
            <a:pPr marL="342900" indent="-342900" algn="r" rtl="1">
              <a:buFont typeface="Wingdings" panose="05000000000000000000" pitchFamily="2" charset="2"/>
              <a:buChar char="v"/>
            </a:pPr>
            <a:r>
              <a:rPr lang="en-US" dirty="0">
                <a:solidFill>
                  <a:schemeClr val="tx1"/>
                </a:solidFill>
              </a:rPr>
              <a:t>Look smart</a:t>
            </a:r>
          </a:p>
          <a:p>
            <a:pPr marL="342900" indent="-342900" algn="r" rtl="1">
              <a:buFont typeface="Wingdings" panose="05000000000000000000" pitchFamily="2" charset="2"/>
              <a:buChar char="v"/>
            </a:pPr>
            <a:r>
              <a:rPr lang="en-US" dirty="0">
                <a:solidFill>
                  <a:schemeClr val="tx1"/>
                </a:solidFill>
              </a:rPr>
              <a:t>Search beat</a:t>
            </a:r>
            <a:endParaRPr lang="fa-IR" dirty="0">
              <a:solidFill>
                <a:schemeClr val="tx1"/>
              </a:solidFill>
            </a:endParaRPr>
          </a:p>
          <a:p>
            <a:pPr marL="342900" indent="-342900" algn="r" rtl="1">
              <a:buFont typeface="Wingdings" panose="05000000000000000000" pitchFamily="2" charset="2"/>
              <a:buChar char="v"/>
            </a:pPr>
            <a:endParaRPr lang="fa-IR" dirty="0">
              <a:solidFill>
                <a:schemeClr val="tx1"/>
              </a:solidFill>
            </a:endParaRPr>
          </a:p>
          <a:p>
            <a:pPr marL="342900" indent="-342900" algn="r" rtl="1">
              <a:buFont typeface="Wingdings" panose="05000000000000000000" pitchFamily="2" charset="2"/>
              <a:buChar char="v"/>
            </a:pPr>
            <a:r>
              <a:rPr lang="en-US" dirty="0">
                <a:solidFill>
                  <a:schemeClr val="tx1"/>
                </a:solidFill>
                <a:hlinkClick r:id="rId2"/>
              </a:rPr>
              <a:t>https://www.searchenginelinks.co.uk/metasearch-c17-p1.html</a:t>
            </a:r>
            <a:endParaRPr lang="en-US" dirty="0">
              <a:solidFill>
                <a:schemeClr val="tx1"/>
              </a:solidFill>
            </a:endParaRPr>
          </a:p>
          <a:p>
            <a:pPr algn="r"/>
            <a:endParaRPr lang="fa-IR" dirty="0">
              <a:solidFill>
                <a:schemeClr val="tx1"/>
              </a:solidFill>
            </a:endParaRPr>
          </a:p>
        </p:txBody>
      </p:sp>
    </p:spTree>
    <p:extLst>
      <p:ext uri="{BB962C8B-B14F-4D97-AF65-F5344CB8AC3E}">
        <p14:creationId xmlns:p14="http://schemas.microsoft.com/office/powerpoint/2010/main" val="292211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420ADF-0D76-4543-B2A6-48507C1EF002}"/>
              </a:ext>
            </a:extLst>
          </p:cNvPr>
          <p:cNvSpPr>
            <a:spLocks noGrp="1"/>
          </p:cNvSpPr>
          <p:nvPr>
            <p:ph type="body" idx="1"/>
          </p:nvPr>
        </p:nvSpPr>
        <p:spPr>
          <a:xfrm>
            <a:off x="566806" y="2581117"/>
            <a:ext cx="10515600" cy="983718"/>
          </a:xfrm>
        </p:spPr>
        <p:txBody>
          <a:bodyPr>
            <a:normAutofit/>
          </a:bodyPr>
          <a:lstStyle/>
          <a:p>
            <a:pPr algn="ctr"/>
            <a:r>
              <a:rPr lang="fa-IR" sz="4000" b="1" dirty="0">
                <a:solidFill>
                  <a:schemeClr val="accent2">
                    <a:lumMod val="75000"/>
                  </a:schemeClr>
                </a:solidFill>
              </a:rPr>
              <a:t>پایگاههای اطلاعاتی </a:t>
            </a:r>
            <a:r>
              <a:rPr lang="en-US" sz="4000" b="1" dirty="0">
                <a:solidFill>
                  <a:schemeClr val="accent2">
                    <a:lumMod val="75000"/>
                  </a:schemeClr>
                </a:solidFill>
              </a:rPr>
              <a:t> data base</a:t>
            </a:r>
            <a:r>
              <a:rPr lang="en-US" sz="4000" dirty="0">
                <a:solidFill>
                  <a:schemeClr val="accent2">
                    <a:lumMod val="75000"/>
                  </a:schemeClr>
                </a:solidFill>
              </a:rPr>
              <a:t> </a:t>
            </a:r>
            <a:endParaRPr lang="fa-IR" sz="4000" dirty="0">
              <a:solidFill>
                <a:schemeClr val="accent2">
                  <a:lumMod val="75000"/>
                </a:schemeClr>
              </a:solidFill>
            </a:endParaRPr>
          </a:p>
        </p:txBody>
      </p:sp>
    </p:spTree>
    <p:extLst>
      <p:ext uri="{BB962C8B-B14F-4D97-AF65-F5344CB8AC3E}">
        <p14:creationId xmlns:p14="http://schemas.microsoft.com/office/powerpoint/2010/main" val="198384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BEF3EA-525C-4263-9D29-F0FD86E82641}"/>
              </a:ext>
            </a:extLst>
          </p:cNvPr>
          <p:cNvSpPr>
            <a:spLocks noGrp="1"/>
          </p:cNvSpPr>
          <p:nvPr>
            <p:ph type="body" idx="1"/>
          </p:nvPr>
        </p:nvSpPr>
        <p:spPr>
          <a:xfrm>
            <a:off x="562708" y="759655"/>
            <a:ext cx="10967622" cy="4543865"/>
          </a:xfrm>
        </p:spPr>
        <p:txBody>
          <a:bodyPr>
            <a:normAutofit fontScale="92500" lnSpcReduction="20000"/>
          </a:bodyPr>
          <a:lstStyle/>
          <a:p>
            <a:pPr algn="just" rtl="1">
              <a:lnSpc>
                <a:spcPct val="150000"/>
              </a:lnSpc>
            </a:pPr>
            <a:r>
              <a:rPr lang="fa-IR" b="1" dirty="0">
                <a:solidFill>
                  <a:schemeClr val="accent2">
                    <a:lumMod val="75000"/>
                  </a:schemeClr>
                </a:solidFill>
              </a:rPr>
              <a:t>پایگاههای اطلاعاتی</a:t>
            </a:r>
            <a:endParaRPr lang="fa-IR" dirty="0">
              <a:solidFill>
                <a:schemeClr val="tx1"/>
              </a:solidFill>
            </a:endParaRPr>
          </a:p>
          <a:p>
            <a:pPr algn="just" rtl="1">
              <a:lnSpc>
                <a:spcPct val="150000"/>
              </a:lnSpc>
            </a:pPr>
            <a:r>
              <a:rPr lang="fa-IR" dirty="0">
                <a:solidFill>
                  <a:schemeClr val="tx1"/>
                </a:solidFill>
              </a:rPr>
              <a:t>ابزارهایی هستند که امروزه مورد استفاده پژوهشگران و محققان می باشد .بسیار فراتر و حرفه ای تر از موتورهای کاوش و دیگر ابزارههای که معرفی شد عمل می کنند..چون به صورت پیشرفته و براساس الگوریتمها که این پایگاهها  دارند به کاربر کمک میکنند که به نتایج مورد نظر خود برسند. دانشجویان مقاطع تحصیلات تکمیلی وپژوهشگران به عنوان فردآکادمیک برای تحقیقات و طرح های پژوهشی خود باید ازاین پایگاهها استفاده کنند و نحوه استفاده از آنها رو یاد بگیرند.</a:t>
            </a:r>
            <a:r>
              <a:rPr lang="fa-IR" dirty="0"/>
              <a:t> </a:t>
            </a:r>
            <a:r>
              <a:rPr lang="fa-IR" dirty="0">
                <a:solidFill>
                  <a:schemeClr val="accent2">
                    <a:lumMod val="75000"/>
                  </a:schemeClr>
                </a:solidFill>
              </a:rPr>
              <a:t>به عبارتی مجموعه ای سازمان یافته از اطلاعات است.</a:t>
            </a:r>
          </a:p>
          <a:p>
            <a:pPr algn="just" rtl="1">
              <a:lnSpc>
                <a:spcPct val="150000"/>
              </a:lnSpc>
            </a:pPr>
            <a:r>
              <a:rPr lang="fa-IR" b="1" dirty="0">
                <a:solidFill>
                  <a:srgbClr val="FF0000"/>
                </a:solidFill>
              </a:rPr>
              <a:t>یاآوری:</a:t>
            </a:r>
          </a:p>
          <a:p>
            <a:pPr algn="just" rtl="1">
              <a:lnSpc>
                <a:spcPct val="150000"/>
              </a:lnSpc>
            </a:pPr>
            <a:r>
              <a:rPr lang="fa-IR" dirty="0">
                <a:solidFill>
                  <a:schemeClr val="tx1"/>
                </a:solidFill>
              </a:rPr>
              <a:t> وب آشکار : 14 درصد را شامل میشود که توسط موتورهای کاوش، ابر موتورهای کاوش و راهنماها نشان داده میشود.</a:t>
            </a:r>
          </a:p>
          <a:p>
            <a:pPr algn="just" rtl="1">
              <a:lnSpc>
                <a:spcPct val="150000"/>
              </a:lnSpc>
            </a:pPr>
            <a:r>
              <a:rPr lang="fa-IR" dirty="0">
                <a:solidFill>
                  <a:schemeClr val="tx1"/>
                </a:solidFill>
              </a:rPr>
              <a:t>وب پنهان: 85 درصد اطلاعات پنهان و نامرئی هستند و باید از طریق پایگاهها به آنها دست یابیم.</a:t>
            </a:r>
          </a:p>
        </p:txBody>
      </p:sp>
    </p:spTree>
    <p:extLst>
      <p:ext uri="{BB962C8B-B14F-4D97-AF65-F5344CB8AC3E}">
        <p14:creationId xmlns:p14="http://schemas.microsoft.com/office/powerpoint/2010/main" val="136356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3CF878-765B-4FD9-BB09-3672817DE659}"/>
              </a:ext>
            </a:extLst>
          </p:cNvPr>
          <p:cNvSpPr>
            <a:spLocks noGrp="1"/>
          </p:cNvSpPr>
          <p:nvPr>
            <p:ph type="body" idx="1"/>
          </p:nvPr>
        </p:nvSpPr>
        <p:spPr>
          <a:xfrm>
            <a:off x="831850" y="1463041"/>
            <a:ext cx="10515600" cy="4626609"/>
          </a:xfrm>
        </p:spPr>
        <p:txBody>
          <a:bodyPr/>
          <a:lstStyle/>
          <a:p>
            <a:pPr algn="just" rtl="1">
              <a:lnSpc>
                <a:spcPct val="150000"/>
              </a:lnSpc>
            </a:pPr>
            <a:r>
              <a:rPr lang="fa-IR" dirty="0">
                <a:solidFill>
                  <a:schemeClr val="tx1"/>
                </a:solidFill>
              </a:rPr>
              <a:t>ابتدا اطلاعات در بانک های اطلاعاتی ذخیره و دسته بندی میشوند که به کاربراجازه میدهد اطلاعات را مشاهده و محدودیت هایی را اعمال تا به نتایج دلخواه برسند. جستجوی پیشرفته و نوشتن استراتژی جستجو از مزایای جستجو در پایگاههای اطلاعاتی است و نمی توان با جستجو درموتورهای کاوش و راهنماهای اطلاعاتی مقایسه نمود.</a:t>
            </a:r>
            <a:endParaRPr lang="en-US" dirty="0">
              <a:solidFill>
                <a:schemeClr val="tx1"/>
              </a:solidFill>
            </a:endParaRPr>
          </a:p>
          <a:p>
            <a:pPr algn="just" rtl="1">
              <a:lnSpc>
                <a:spcPct val="150000"/>
              </a:lnSpc>
            </a:pPr>
            <a:r>
              <a:rPr lang="fa-IR" dirty="0">
                <a:solidFill>
                  <a:schemeClr val="tx1"/>
                </a:solidFill>
              </a:rPr>
              <a:t>هر پایگاه اطلاعاتی، بانک اطلاعاتی مختص به خود را دارد و از منابعی که به آن متصل هستند  اطلاعات را گرفته و با توجه به نیاز کاربر فراخوانی شده  دسته بندی شده و نمایش داده میشود</a:t>
            </a:r>
          </a:p>
        </p:txBody>
      </p:sp>
    </p:spTree>
    <p:extLst>
      <p:ext uri="{BB962C8B-B14F-4D97-AF65-F5344CB8AC3E}">
        <p14:creationId xmlns:p14="http://schemas.microsoft.com/office/powerpoint/2010/main" val="4080745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B809-85EB-49DF-A0B9-78A449AD8C99}"/>
              </a:ext>
            </a:extLst>
          </p:cNvPr>
          <p:cNvSpPr>
            <a:spLocks noGrp="1"/>
          </p:cNvSpPr>
          <p:nvPr>
            <p:ph type="ctrTitle"/>
          </p:nvPr>
        </p:nvSpPr>
        <p:spPr>
          <a:xfrm>
            <a:off x="1524000" y="1209821"/>
            <a:ext cx="9144000" cy="1019981"/>
          </a:xfrm>
        </p:spPr>
        <p:txBody>
          <a:bodyPr>
            <a:normAutofit/>
          </a:bodyPr>
          <a:lstStyle/>
          <a:p>
            <a:r>
              <a:rPr lang="fa-IR" sz="4400" dirty="0">
                <a:solidFill>
                  <a:schemeClr val="accent6">
                    <a:lumMod val="75000"/>
                  </a:schemeClr>
                </a:solidFill>
              </a:rPr>
              <a:t>عنوان کارگاه : آشنایی با شیوه های جستجو</a:t>
            </a:r>
          </a:p>
        </p:txBody>
      </p:sp>
      <p:sp>
        <p:nvSpPr>
          <p:cNvPr id="3" name="Subtitle 2">
            <a:extLst>
              <a:ext uri="{FF2B5EF4-FFF2-40B4-BE49-F238E27FC236}">
                <a16:creationId xmlns:a16="http://schemas.microsoft.com/office/drawing/2014/main" id="{A92A69CD-EF4D-47ED-B595-987439C4547E}"/>
              </a:ext>
            </a:extLst>
          </p:cNvPr>
          <p:cNvSpPr>
            <a:spLocks noGrp="1"/>
          </p:cNvSpPr>
          <p:nvPr>
            <p:ph type="subTitle" idx="1"/>
          </p:nvPr>
        </p:nvSpPr>
        <p:spPr/>
        <p:txBody>
          <a:bodyPr/>
          <a:lstStyle/>
          <a:p>
            <a:r>
              <a:rPr lang="fa-IR" dirty="0"/>
              <a:t>ارائه دهنده: الهام زارعی ونوول</a:t>
            </a:r>
          </a:p>
          <a:p>
            <a:r>
              <a:rPr lang="fa-IR" dirty="0"/>
              <a:t>کارشناسی ارشد کتابداری و اطلاع رسانی پزشکی</a:t>
            </a:r>
          </a:p>
        </p:txBody>
      </p:sp>
    </p:spTree>
    <p:extLst>
      <p:ext uri="{BB962C8B-B14F-4D97-AF65-F5344CB8AC3E}">
        <p14:creationId xmlns:p14="http://schemas.microsoft.com/office/powerpoint/2010/main" val="190544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32E51-A45E-42DA-90AD-51E6D8289B5F}"/>
              </a:ext>
            </a:extLst>
          </p:cNvPr>
          <p:cNvSpPr>
            <a:spLocks noGrp="1"/>
          </p:cNvSpPr>
          <p:nvPr>
            <p:ph type="title"/>
          </p:nvPr>
        </p:nvSpPr>
        <p:spPr>
          <a:xfrm>
            <a:off x="831850" y="0"/>
            <a:ext cx="10515600" cy="1041009"/>
          </a:xfrm>
        </p:spPr>
        <p:txBody>
          <a:bodyPr>
            <a:normAutofit fontScale="90000"/>
          </a:bodyPr>
          <a:lstStyle/>
          <a:p>
            <a:br>
              <a:rPr lang="en-US" dirty="0"/>
            </a:br>
            <a:endParaRPr lang="fa-IR" dirty="0"/>
          </a:p>
        </p:txBody>
      </p:sp>
      <p:sp>
        <p:nvSpPr>
          <p:cNvPr id="3" name="Text Placeholder 2">
            <a:extLst>
              <a:ext uri="{FF2B5EF4-FFF2-40B4-BE49-F238E27FC236}">
                <a16:creationId xmlns:a16="http://schemas.microsoft.com/office/drawing/2014/main" id="{372E2FDA-7DF9-4424-8B09-7F80E8CA2A94}"/>
              </a:ext>
            </a:extLst>
          </p:cNvPr>
          <p:cNvSpPr>
            <a:spLocks noGrp="1"/>
          </p:cNvSpPr>
          <p:nvPr>
            <p:ph type="body" idx="1"/>
          </p:nvPr>
        </p:nvSpPr>
        <p:spPr>
          <a:xfrm>
            <a:off x="733376" y="1440027"/>
            <a:ext cx="10515600" cy="4367376"/>
          </a:xfrm>
        </p:spPr>
        <p:txBody>
          <a:bodyPr>
            <a:normAutofit/>
          </a:bodyPr>
          <a:lstStyle/>
          <a:p>
            <a:pPr rtl="1"/>
            <a:r>
              <a:rPr lang="en-US" b="1" dirty="0">
                <a:solidFill>
                  <a:schemeClr val="tx1"/>
                </a:solidFill>
              </a:rPr>
              <a:t>SCIENCE DIRECT ( health science)</a:t>
            </a:r>
            <a:r>
              <a:rPr lang="fa-IR" b="1" dirty="0">
                <a:solidFill>
                  <a:schemeClr val="tx1"/>
                </a:solidFill>
              </a:rPr>
              <a:t>پایگاه تمام متن  </a:t>
            </a:r>
            <a:endParaRPr lang="en-US" dirty="0">
              <a:solidFill>
                <a:schemeClr val="tx1"/>
              </a:solidFill>
            </a:endParaRPr>
          </a:p>
          <a:p>
            <a:pPr algn="r"/>
            <a:r>
              <a:rPr lang="en-US" b="1" dirty="0">
                <a:solidFill>
                  <a:schemeClr val="tx1"/>
                </a:solidFill>
              </a:rPr>
              <a:t>PROQUEST (  medicine,psychology, health )                           </a:t>
            </a:r>
            <a:r>
              <a:rPr lang="fa-IR" sz="2000" dirty="0">
                <a:solidFill>
                  <a:srgbClr val="C00000"/>
                </a:solidFill>
              </a:rPr>
              <a:t>انواع منابع  درحوزه های پزشکی و پیراپپزشکی شامل:مقاله، پایان نامه، گزارش ،سخنرانی، پایان </a:t>
            </a:r>
            <a:r>
              <a:rPr lang="fa-IR" dirty="0">
                <a:solidFill>
                  <a:srgbClr val="C00000"/>
                </a:solidFill>
              </a:rPr>
              <a:t>نامه </a:t>
            </a:r>
            <a:r>
              <a:rPr lang="fa-IR" sz="2000" dirty="0">
                <a:solidFill>
                  <a:srgbClr val="C00000"/>
                </a:solidFill>
              </a:rPr>
              <a:t>(چکیده و تعداد کلمات در چکیده را نشان میدهد.بزرگترین پایگاه پایان نامه های معتبر جهان)</a:t>
            </a:r>
            <a:endParaRPr lang="en-US" sz="2000" dirty="0">
              <a:solidFill>
                <a:srgbClr val="C00000"/>
              </a:solidFill>
            </a:endParaRPr>
          </a:p>
          <a:p>
            <a:pPr rtl="1"/>
            <a:r>
              <a:rPr lang="en-US" b="1" dirty="0">
                <a:solidFill>
                  <a:schemeClr val="tx1"/>
                </a:solidFill>
              </a:rPr>
              <a:t>BIOSIS(biology)</a:t>
            </a:r>
            <a:endParaRPr lang="en-US" dirty="0">
              <a:solidFill>
                <a:schemeClr val="tx1"/>
              </a:solidFill>
            </a:endParaRPr>
          </a:p>
          <a:p>
            <a:pPr rtl="1"/>
            <a:r>
              <a:rPr lang="en-US" b="1" dirty="0">
                <a:solidFill>
                  <a:schemeClr val="tx1"/>
                </a:solidFill>
              </a:rPr>
              <a:t>EMBACE(medicine)</a:t>
            </a:r>
            <a:endParaRPr lang="en-US" dirty="0">
              <a:solidFill>
                <a:schemeClr val="tx1"/>
              </a:solidFill>
            </a:endParaRPr>
          </a:p>
          <a:p>
            <a:pPr rtl="1"/>
            <a:r>
              <a:rPr lang="en-US" b="1" dirty="0">
                <a:solidFill>
                  <a:schemeClr val="tx1"/>
                </a:solidFill>
              </a:rPr>
              <a:t>INSPEC(physics,Electro Technology,computer)</a:t>
            </a:r>
            <a:endParaRPr lang="en-US" dirty="0">
              <a:solidFill>
                <a:schemeClr val="tx1"/>
              </a:solidFill>
            </a:endParaRPr>
          </a:p>
          <a:p>
            <a:pPr rtl="1"/>
            <a:r>
              <a:rPr lang="en-US" b="1" dirty="0">
                <a:solidFill>
                  <a:schemeClr val="tx1"/>
                </a:solidFill>
              </a:rPr>
              <a:t>MEDLINE(medicine)</a:t>
            </a:r>
            <a:endParaRPr lang="en-US" dirty="0">
              <a:solidFill>
                <a:schemeClr val="tx1"/>
              </a:solidFill>
            </a:endParaRPr>
          </a:p>
          <a:p>
            <a:pPr rtl="1"/>
            <a:r>
              <a:rPr lang="en-US" b="1" dirty="0">
                <a:solidFill>
                  <a:schemeClr val="tx1"/>
                </a:solidFill>
              </a:rPr>
              <a:t>SINCE CITATION(SCI) /(General science)</a:t>
            </a:r>
            <a:endParaRPr lang="en-US" dirty="0">
              <a:solidFill>
                <a:schemeClr val="tx1"/>
              </a:solidFill>
            </a:endParaRPr>
          </a:p>
        </p:txBody>
      </p:sp>
      <p:sp>
        <p:nvSpPr>
          <p:cNvPr id="4" name="Rectangle 3">
            <a:extLst>
              <a:ext uri="{FF2B5EF4-FFF2-40B4-BE49-F238E27FC236}">
                <a16:creationId xmlns:a16="http://schemas.microsoft.com/office/drawing/2014/main" id="{45121AB6-91AC-4A02-A2E4-38B89CAEC473}"/>
              </a:ext>
            </a:extLst>
          </p:cNvPr>
          <p:cNvSpPr/>
          <p:nvPr/>
        </p:nvSpPr>
        <p:spPr>
          <a:xfrm>
            <a:off x="7709095" y="399018"/>
            <a:ext cx="2302530" cy="461665"/>
          </a:xfrm>
          <a:prstGeom prst="rect">
            <a:avLst/>
          </a:prstGeom>
        </p:spPr>
        <p:txBody>
          <a:bodyPr wrap="square">
            <a:spAutoFit/>
          </a:bodyPr>
          <a:lstStyle/>
          <a:p>
            <a:r>
              <a:rPr lang="fa-IR" sz="2400" b="1" dirty="0">
                <a:solidFill>
                  <a:schemeClr val="accent2">
                    <a:lumMod val="75000"/>
                  </a:schemeClr>
                </a:solidFill>
              </a:rPr>
              <a:t>پایگاههای اطلاعاتی </a:t>
            </a:r>
            <a:endParaRPr lang="fa-IR" sz="2400" dirty="0">
              <a:solidFill>
                <a:schemeClr val="accent2">
                  <a:lumMod val="75000"/>
                </a:schemeClr>
              </a:solidFill>
            </a:endParaRPr>
          </a:p>
        </p:txBody>
      </p:sp>
    </p:spTree>
    <p:extLst>
      <p:ext uri="{BB962C8B-B14F-4D97-AF65-F5344CB8AC3E}">
        <p14:creationId xmlns:p14="http://schemas.microsoft.com/office/powerpoint/2010/main" val="385762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C988E6-F9BC-4401-A079-698784B73AEF}"/>
              </a:ext>
            </a:extLst>
          </p:cNvPr>
          <p:cNvSpPr>
            <a:spLocks noGrp="1"/>
          </p:cNvSpPr>
          <p:nvPr>
            <p:ph type="body" idx="1"/>
          </p:nvPr>
        </p:nvSpPr>
        <p:spPr>
          <a:xfrm>
            <a:off x="0" y="126609"/>
            <a:ext cx="12192000" cy="6091311"/>
          </a:xfrm>
        </p:spPr>
        <p:txBody>
          <a:bodyPr>
            <a:normAutofit lnSpcReduction="10000"/>
          </a:bodyPr>
          <a:lstStyle/>
          <a:p>
            <a:pPr rtl="1"/>
            <a:r>
              <a:rPr lang="en-US" b="1" dirty="0">
                <a:solidFill>
                  <a:schemeClr val="tx1"/>
                </a:solidFill>
              </a:rPr>
              <a:t>ERIC(Education)</a:t>
            </a:r>
          </a:p>
          <a:p>
            <a:pPr rtl="1"/>
            <a:r>
              <a:rPr lang="en-US" b="1" dirty="0">
                <a:solidFill>
                  <a:schemeClr val="tx1"/>
                </a:solidFill>
              </a:rPr>
              <a:t>COMPENDEX(Engineering)</a:t>
            </a:r>
          </a:p>
          <a:p>
            <a:pPr rtl="1"/>
            <a:r>
              <a:rPr lang="en-US" b="1" dirty="0">
                <a:solidFill>
                  <a:schemeClr val="tx1"/>
                </a:solidFill>
              </a:rPr>
              <a:t>PSYC INFO(psychology)</a:t>
            </a:r>
          </a:p>
          <a:p>
            <a:pPr rtl="1"/>
            <a:r>
              <a:rPr lang="en-US" b="1" dirty="0">
                <a:solidFill>
                  <a:schemeClr val="tx1"/>
                </a:solidFill>
              </a:rPr>
              <a:t>	Emerald</a:t>
            </a:r>
          </a:p>
          <a:p>
            <a:r>
              <a:rPr lang="en-US" b="1" dirty="0">
                <a:solidFill>
                  <a:schemeClr val="tx1"/>
                </a:solidFill>
              </a:rPr>
              <a:t>PubMed</a:t>
            </a:r>
          </a:p>
          <a:p>
            <a:r>
              <a:rPr lang="en-US" b="1" dirty="0">
                <a:solidFill>
                  <a:schemeClr val="tx1"/>
                </a:solidFill>
              </a:rPr>
              <a:t>Scopus(</a:t>
            </a:r>
            <a:r>
              <a:rPr lang="fa-IR" b="1" dirty="0">
                <a:solidFill>
                  <a:schemeClr val="tx1"/>
                </a:solidFill>
              </a:rPr>
              <a:t>پایگاه استنادی</a:t>
            </a:r>
            <a:r>
              <a:rPr lang="en-US" b="1" dirty="0">
                <a:solidFill>
                  <a:schemeClr val="tx1"/>
                </a:solidFill>
              </a:rPr>
              <a:t>)</a:t>
            </a:r>
            <a:r>
              <a:rPr lang="fa-IR" dirty="0">
                <a:solidFill>
                  <a:schemeClr val="tx1"/>
                </a:solidFill>
              </a:rPr>
              <a:t> تمام حوزه های علوم                                                                               </a:t>
            </a:r>
            <a:r>
              <a:rPr lang="en-US" dirty="0">
                <a:solidFill>
                  <a:schemeClr val="tx1"/>
                </a:solidFill>
              </a:rPr>
              <a:t>     </a:t>
            </a:r>
          </a:p>
          <a:p>
            <a:r>
              <a:rPr lang="en-US" dirty="0">
                <a:solidFill>
                  <a:schemeClr val="tx1"/>
                </a:solidFill>
              </a:rPr>
              <a:t>Web OF Science</a:t>
            </a:r>
            <a:r>
              <a:rPr lang="fa-IR" dirty="0">
                <a:solidFill>
                  <a:schemeClr val="tx1"/>
                </a:solidFill>
              </a:rPr>
              <a:t> (پایگاه استنادی) </a:t>
            </a:r>
            <a:r>
              <a:rPr lang="en-US" dirty="0">
                <a:solidFill>
                  <a:schemeClr val="tx1"/>
                </a:solidFill>
              </a:rPr>
              <a:t> </a:t>
            </a:r>
            <a:r>
              <a:rPr lang="fa-IR" dirty="0">
                <a:solidFill>
                  <a:schemeClr val="tx1"/>
                </a:solidFill>
              </a:rPr>
              <a:t>تمام حوزه های علوم                                                                 </a:t>
            </a:r>
            <a:endParaRPr lang="en-US" dirty="0">
              <a:solidFill>
                <a:schemeClr val="tx1"/>
              </a:solidFill>
            </a:endParaRPr>
          </a:p>
          <a:p>
            <a:r>
              <a:rPr lang="en-US" dirty="0">
                <a:solidFill>
                  <a:schemeClr val="tx1"/>
                </a:solidFill>
              </a:rPr>
              <a:t>Google scholar</a:t>
            </a:r>
            <a:r>
              <a:rPr lang="fa-IR" dirty="0">
                <a:solidFill>
                  <a:schemeClr val="tx1"/>
                </a:solidFill>
              </a:rPr>
              <a:t> (پایگاه استنادی)</a:t>
            </a:r>
            <a:r>
              <a:rPr lang="en-US" dirty="0">
                <a:solidFill>
                  <a:schemeClr val="tx1"/>
                </a:solidFill>
              </a:rPr>
              <a:t> </a:t>
            </a:r>
            <a:r>
              <a:rPr lang="fa-IR" dirty="0">
                <a:solidFill>
                  <a:schemeClr val="tx1"/>
                </a:solidFill>
              </a:rPr>
              <a:t>تمام حوزه های علوم                                                                     </a:t>
            </a:r>
            <a:endParaRPr lang="en-US" dirty="0">
              <a:solidFill>
                <a:schemeClr val="tx1"/>
              </a:solidFill>
            </a:endParaRPr>
          </a:p>
          <a:p>
            <a:pPr algn="r"/>
            <a:endParaRPr lang="en-US" b="1" dirty="0">
              <a:solidFill>
                <a:schemeClr val="tx1"/>
              </a:solidFill>
            </a:endParaRPr>
          </a:p>
          <a:p>
            <a:pPr algn="r"/>
            <a:r>
              <a:rPr lang="fa-IR" b="1" dirty="0">
                <a:solidFill>
                  <a:schemeClr val="tx1"/>
                </a:solidFill>
              </a:rPr>
              <a:t>      </a:t>
            </a:r>
            <a:r>
              <a:rPr lang="en-US" b="1" dirty="0">
                <a:solidFill>
                  <a:schemeClr val="tx1"/>
                </a:solidFill>
              </a:rPr>
              <a:t>UP TO DATE                   </a:t>
            </a:r>
            <a:r>
              <a:rPr lang="fa-IR" sz="2000" dirty="0">
                <a:solidFill>
                  <a:srgbClr val="C00000"/>
                </a:solidFill>
              </a:rPr>
              <a:t>پایگاه جامع مدارک بازبینی شده و مبتنی بر شواهد پزشکی حاوی مقالات بالینی،اطلاعات دارویی،گرافیک ،عکس،محاسبات پزشکی که در بیش از 28 تخصص موضوعی است</a:t>
            </a:r>
            <a:endParaRPr lang="en-US" sz="1800" dirty="0">
              <a:solidFill>
                <a:srgbClr val="C00000"/>
              </a:solidFill>
            </a:endParaRPr>
          </a:p>
          <a:p>
            <a:pPr algn="r"/>
            <a:endParaRPr lang="en-US" sz="2000" b="1" dirty="0">
              <a:solidFill>
                <a:schemeClr val="tx1"/>
              </a:solidFill>
            </a:endParaRPr>
          </a:p>
          <a:p>
            <a:pPr algn="r"/>
            <a:endParaRPr lang="en-US" sz="2000" b="1" dirty="0">
              <a:solidFill>
                <a:schemeClr val="tx1"/>
              </a:solidFill>
            </a:endParaRPr>
          </a:p>
          <a:p>
            <a:pPr marL="342900" indent="-342900" algn="r" rtl="1">
              <a:buFont typeface="Wingdings" panose="05000000000000000000" pitchFamily="2" charset="2"/>
              <a:buChar char="v"/>
            </a:pPr>
            <a:r>
              <a:rPr lang="fa-IR" b="1" dirty="0">
                <a:solidFill>
                  <a:schemeClr val="tx1"/>
                </a:solidFill>
              </a:rPr>
              <a:t>درپایگاههای استنادی علاوه بر بازیابی منابع مورد نظر میتوان استناداتی که به مدارک شده را مورد بررسی قرار داد و اعتبار هر یک از آنها را مشاهده نمود.</a:t>
            </a:r>
            <a:endParaRPr lang="en-US" b="1" dirty="0">
              <a:solidFill>
                <a:schemeClr val="tx1"/>
              </a:solidFill>
            </a:endParaRPr>
          </a:p>
          <a:p>
            <a:endParaRPr lang="fa-IR" b="1" dirty="0">
              <a:solidFill>
                <a:schemeClr val="tx1"/>
              </a:solidFill>
            </a:endParaRPr>
          </a:p>
        </p:txBody>
      </p:sp>
      <p:sp>
        <p:nvSpPr>
          <p:cNvPr id="4" name="Arrow: Right 3">
            <a:extLst>
              <a:ext uri="{FF2B5EF4-FFF2-40B4-BE49-F238E27FC236}">
                <a16:creationId xmlns:a16="http://schemas.microsoft.com/office/drawing/2014/main" id="{D3AE1893-A2EC-4502-969F-F05814A082CA}"/>
              </a:ext>
            </a:extLst>
          </p:cNvPr>
          <p:cNvSpPr/>
          <p:nvPr/>
        </p:nvSpPr>
        <p:spPr>
          <a:xfrm>
            <a:off x="3325655" y="2187527"/>
            <a:ext cx="2743199" cy="351692"/>
          </a:xfrm>
          <a:prstGeom prst="rightArrow">
            <a:avLst/>
          </a:prstGeom>
          <a:solidFill>
            <a:schemeClr val="accent6">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fa-IR" dirty="0"/>
          </a:p>
        </p:txBody>
      </p:sp>
      <p:sp>
        <p:nvSpPr>
          <p:cNvPr id="5" name="Arrow: Right 4">
            <a:extLst>
              <a:ext uri="{FF2B5EF4-FFF2-40B4-BE49-F238E27FC236}">
                <a16:creationId xmlns:a16="http://schemas.microsoft.com/office/drawing/2014/main" id="{5CBEFA81-1EF7-49FD-9A0B-70DC2CCDC2B7}"/>
              </a:ext>
            </a:extLst>
          </p:cNvPr>
          <p:cNvSpPr/>
          <p:nvPr/>
        </p:nvSpPr>
        <p:spPr>
          <a:xfrm>
            <a:off x="3916861" y="2614509"/>
            <a:ext cx="2179139" cy="351692"/>
          </a:xfrm>
          <a:prstGeom prst="rightArrow">
            <a:avLst/>
          </a:prstGeom>
          <a:solidFill>
            <a:schemeClr val="accent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fa-IR"/>
          </a:p>
        </p:txBody>
      </p:sp>
      <p:sp>
        <p:nvSpPr>
          <p:cNvPr id="6" name="Arrow: Right 5">
            <a:extLst>
              <a:ext uri="{FF2B5EF4-FFF2-40B4-BE49-F238E27FC236}">
                <a16:creationId xmlns:a16="http://schemas.microsoft.com/office/drawing/2014/main" id="{98D0AC5E-90C4-45C7-82EB-D5BB492A3044}"/>
              </a:ext>
            </a:extLst>
          </p:cNvPr>
          <p:cNvSpPr/>
          <p:nvPr/>
        </p:nvSpPr>
        <p:spPr>
          <a:xfrm>
            <a:off x="3862570" y="3128627"/>
            <a:ext cx="2206283" cy="351692"/>
          </a:xfrm>
          <a:prstGeom prst="rightArrow">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fa-IR" dirty="0"/>
          </a:p>
        </p:txBody>
      </p:sp>
      <p:sp>
        <p:nvSpPr>
          <p:cNvPr id="7" name="Arrow: Right 6">
            <a:extLst>
              <a:ext uri="{FF2B5EF4-FFF2-40B4-BE49-F238E27FC236}">
                <a16:creationId xmlns:a16="http://schemas.microsoft.com/office/drawing/2014/main" id="{026264A1-2A87-46D0-980D-965E78DCB65A}"/>
              </a:ext>
            </a:extLst>
          </p:cNvPr>
          <p:cNvSpPr/>
          <p:nvPr/>
        </p:nvSpPr>
        <p:spPr>
          <a:xfrm>
            <a:off x="2278966" y="3903785"/>
            <a:ext cx="1153552" cy="351692"/>
          </a:xfrm>
          <a:prstGeom prst="rightArrow">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fa-IR" dirty="0"/>
          </a:p>
        </p:txBody>
      </p:sp>
    </p:spTree>
    <p:extLst>
      <p:ext uri="{BB962C8B-B14F-4D97-AF65-F5344CB8AC3E}">
        <p14:creationId xmlns:p14="http://schemas.microsoft.com/office/powerpoint/2010/main" val="2504545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B421A3-3647-4472-928C-83E2F7846DCA}"/>
              </a:ext>
            </a:extLst>
          </p:cNvPr>
          <p:cNvSpPr>
            <a:spLocks noGrp="1"/>
          </p:cNvSpPr>
          <p:nvPr>
            <p:ph type="body" idx="1"/>
          </p:nvPr>
        </p:nvSpPr>
        <p:spPr>
          <a:xfrm>
            <a:off x="831850" y="154745"/>
            <a:ext cx="10515600" cy="5934905"/>
          </a:xfrm>
        </p:spPr>
        <p:txBody>
          <a:bodyPr>
            <a:normAutofit/>
          </a:bodyPr>
          <a:lstStyle/>
          <a:p>
            <a:pPr algn="r" rtl="1"/>
            <a:endParaRPr lang="fa-IR" dirty="0">
              <a:solidFill>
                <a:schemeClr val="tx1"/>
              </a:solidFill>
            </a:endParaRPr>
          </a:p>
          <a:p>
            <a:pPr marL="342900" indent="-342900" algn="r" rtl="1">
              <a:lnSpc>
                <a:spcPct val="150000"/>
              </a:lnSpc>
              <a:buFont typeface="Wingdings" panose="05000000000000000000" pitchFamily="2" charset="2"/>
              <a:buChar char="v"/>
            </a:pPr>
            <a:r>
              <a:rPr lang="fa-IR" dirty="0">
                <a:solidFill>
                  <a:schemeClr val="tx1"/>
                </a:solidFill>
              </a:rPr>
              <a:t>هر پایگاهی ویژگی خاص خود را  دارد و مرتبط بایک یا چند حوزه تخصصی یا عمومی می باشد. </a:t>
            </a:r>
          </a:p>
          <a:p>
            <a:pPr algn="r" rtl="1"/>
            <a:endParaRPr lang="fa-IR" dirty="0">
              <a:solidFill>
                <a:schemeClr val="tx1"/>
              </a:solidFill>
            </a:endParaRPr>
          </a:p>
          <a:p>
            <a:pPr marL="342900" indent="-342900" algn="r" rtl="1">
              <a:buFont typeface="Wingdings" panose="05000000000000000000" pitchFamily="2" charset="2"/>
              <a:buChar char="v"/>
            </a:pPr>
            <a:r>
              <a:rPr lang="fa-IR" dirty="0">
                <a:solidFill>
                  <a:schemeClr val="tx1"/>
                </a:solidFill>
              </a:rPr>
              <a:t> نحوه دسترسی به پایگاهها از طریق کتابخانه دیجیتال دانشگاه</a:t>
            </a:r>
            <a:r>
              <a:rPr lang="en-US" dirty="0">
                <a:solidFill>
                  <a:schemeClr val="tx1"/>
                </a:solidFill>
              </a:rPr>
              <a:t>http://diglib.lums.ac.ir/</a:t>
            </a:r>
            <a:endParaRPr lang="fa-IR" dirty="0">
              <a:solidFill>
                <a:schemeClr val="tx1"/>
              </a:solidFill>
            </a:endParaRPr>
          </a:p>
          <a:p>
            <a:pPr algn="r">
              <a:lnSpc>
                <a:spcPct val="150000"/>
              </a:lnSpc>
            </a:pPr>
            <a:r>
              <a:rPr lang="fa-IR" sz="2000" b="1" dirty="0">
                <a:hlinkClick r:id="rId2"/>
              </a:rPr>
              <a:t> دسترسي از داخل دانشگاه (منابع الكترونيك)</a:t>
            </a:r>
            <a:endParaRPr lang="fa-IR" sz="2000" b="1" dirty="0"/>
          </a:p>
          <a:p>
            <a:pPr algn="r" rtl="1">
              <a:lnSpc>
                <a:spcPct val="150000"/>
              </a:lnSpc>
            </a:pPr>
            <a:r>
              <a:rPr lang="fa-IR" sz="2000" b="1" dirty="0">
                <a:hlinkClick r:id="rId3"/>
              </a:rPr>
              <a:t>دسترسي خارج از دانشگاه در ويندوز</a:t>
            </a:r>
            <a:endParaRPr lang="fa-IR" sz="2000" b="1" dirty="0"/>
          </a:p>
          <a:p>
            <a:pPr algn="r" rtl="1">
              <a:lnSpc>
                <a:spcPct val="150000"/>
              </a:lnSpc>
            </a:pPr>
            <a:r>
              <a:rPr lang="fa-IR" sz="2000" b="1" dirty="0">
                <a:hlinkClick r:id="rId4"/>
              </a:rPr>
              <a:t>دسترسي خارج از دانشگاه ازطريق تلفن همراه / سيستم عامل  </a:t>
            </a:r>
            <a:r>
              <a:rPr lang="en-US" sz="2000" b="1" dirty="0">
                <a:hlinkClick r:id="rId4"/>
              </a:rPr>
              <a:t>Android (</a:t>
            </a:r>
            <a:r>
              <a:rPr lang="fa-IR" sz="2000" b="1" dirty="0">
                <a:hlinkClick r:id="rId4"/>
              </a:rPr>
              <a:t>گوشي هاي اندرويد)</a:t>
            </a:r>
            <a:endParaRPr lang="fa-IR" sz="2000" b="1" dirty="0"/>
          </a:p>
          <a:p>
            <a:pPr algn="r" rtl="1">
              <a:lnSpc>
                <a:spcPct val="150000"/>
              </a:lnSpc>
            </a:pPr>
            <a:r>
              <a:rPr lang="fa-IR" sz="2000" b="1" dirty="0">
                <a:hlinkClick r:id="rId5"/>
              </a:rPr>
              <a:t>دسترسي خارج از دانشگاه ازطريق تلفن همراه / سيستم عامل  </a:t>
            </a:r>
            <a:r>
              <a:rPr lang="en-US" sz="2000" b="1" dirty="0">
                <a:hlinkClick r:id="rId5"/>
              </a:rPr>
              <a:t>IOS ( </a:t>
            </a:r>
            <a:r>
              <a:rPr lang="fa-IR" sz="2000" b="1" dirty="0">
                <a:hlinkClick r:id="rId5"/>
              </a:rPr>
              <a:t>گوشي هاي </a:t>
            </a:r>
            <a:r>
              <a:rPr lang="en-US" sz="2000" b="1" dirty="0" err="1">
                <a:hlinkClick r:id="rId5"/>
              </a:rPr>
              <a:t>iphone</a:t>
            </a:r>
            <a:r>
              <a:rPr lang="en-US" sz="2000" b="1" dirty="0">
                <a:hlinkClick r:id="rId5"/>
              </a:rPr>
              <a:t> )</a:t>
            </a:r>
            <a:endParaRPr lang="en-US" sz="2000" b="1" dirty="0"/>
          </a:p>
          <a:p>
            <a:r>
              <a:rPr lang="en-US" dirty="0"/>
              <a:t> </a:t>
            </a:r>
          </a:p>
          <a:p>
            <a:pPr algn="r" rtl="1"/>
            <a:endParaRPr lang="fa-IR" dirty="0">
              <a:solidFill>
                <a:schemeClr val="tx1"/>
              </a:solidFill>
            </a:endParaRPr>
          </a:p>
        </p:txBody>
      </p:sp>
    </p:spTree>
    <p:extLst>
      <p:ext uri="{BB962C8B-B14F-4D97-AF65-F5344CB8AC3E}">
        <p14:creationId xmlns:p14="http://schemas.microsoft.com/office/powerpoint/2010/main" val="2407281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161CC-7206-4875-BE2B-C5D6BABA8C02}"/>
              </a:ext>
            </a:extLst>
          </p:cNvPr>
          <p:cNvSpPr>
            <a:spLocks noGrp="1"/>
          </p:cNvSpPr>
          <p:nvPr>
            <p:ph type="body" idx="1"/>
          </p:nvPr>
        </p:nvSpPr>
        <p:spPr>
          <a:xfrm>
            <a:off x="831850" y="900333"/>
            <a:ext cx="10515600" cy="5189317"/>
          </a:xfrm>
        </p:spPr>
        <p:txBody>
          <a:bodyPr/>
          <a:lstStyle/>
          <a:p>
            <a:pPr algn="r" rtl="1"/>
            <a:r>
              <a:rPr lang="fa-IR" dirty="0">
                <a:solidFill>
                  <a:schemeClr val="accent2">
                    <a:lumMod val="75000"/>
                  </a:schemeClr>
                </a:solidFill>
              </a:rPr>
              <a:t>پایگاه از لحاظ هزینه</a:t>
            </a:r>
            <a:endParaRPr lang="en-US" dirty="0">
              <a:solidFill>
                <a:schemeClr val="accent2">
                  <a:lumMod val="75000"/>
                </a:schemeClr>
              </a:solidFill>
            </a:endParaRPr>
          </a:p>
          <a:p>
            <a:pPr algn="r" rtl="1"/>
            <a:r>
              <a:rPr lang="fa-IR" dirty="0">
                <a:solidFill>
                  <a:schemeClr val="tx1"/>
                </a:solidFill>
              </a:rPr>
              <a:t>اشتراکی </a:t>
            </a:r>
            <a:endParaRPr lang="en-US" dirty="0">
              <a:solidFill>
                <a:schemeClr val="tx1"/>
              </a:solidFill>
            </a:endParaRPr>
          </a:p>
          <a:p>
            <a:pPr algn="r" rtl="1"/>
            <a:r>
              <a:rPr lang="fa-IR" dirty="0">
                <a:solidFill>
                  <a:schemeClr val="tx1"/>
                </a:solidFill>
              </a:rPr>
              <a:t>رایگان</a:t>
            </a:r>
          </a:p>
          <a:p>
            <a:pPr algn="r" rtl="1"/>
            <a:endParaRPr lang="en-US" dirty="0">
              <a:solidFill>
                <a:schemeClr val="tx1"/>
              </a:solidFill>
            </a:endParaRPr>
          </a:p>
          <a:p>
            <a:pPr algn="r" rtl="1"/>
            <a:r>
              <a:rPr lang="fa-IR" dirty="0">
                <a:solidFill>
                  <a:schemeClr val="tx1"/>
                </a:solidFill>
              </a:rPr>
              <a:t>*هر دانشگاه یا نهادی براساس نیاز کاربران اشتراک  پایگاههای مورد استفاده را خریداری میکنند.در صورتی که اشتراک نداشته باشند میتوان در این پایگاهها جستجو و چکیده منابع رو مشاهده نمود.</a:t>
            </a:r>
          </a:p>
          <a:p>
            <a:pPr algn="r" rtl="1"/>
            <a:endParaRPr lang="en-US" dirty="0">
              <a:solidFill>
                <a:schemeClr val="tx1"/>
              </a:solidFill>
            </a:endParaRPr>
          </a:p>
          <a:p>
            <a:pPr algn="r"/>
            <a:r>
              <a:rPr lang="fa-IR" dirty="0">
                <a:solidFill>
                  <a:schemeClr val="tx1"/>
                </a:solidFill>
              </a:rPr>
              <a:t>*محمل های ارائه دهنده منابع اطلاعاتی در حوزه های علوم پزشکی کتابخانه های  دانشگاههای علوم پزشکی می باشند</a:t>
            </a:r>
          </a:p>
          <a:p>
            <a:endParaRPr lang="fa-IR" dirty="0"/>
          </a:p>
        </p:txBody>
      </p:sp>
    </p:spTree>
    <p:extLst>
      <p:ext uri="{BB962C8B-B14F-4D97-AF65-F5344CB8AC3E}">
        <p14:creationId xmlns:p14="http://schemas.microsoft.com/office/powerpoint/2010/main" val="1886636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6B4E-13CA-47C4-A5FF-2ABB6209C7CA}"/>
              </a:ext>
            </a:extLst>
          </p:cNvPr>
          <p:cNvSpPr>
            <a:spLocks noGrp="1"/>
          </p:cNvSpPr>
          <p:nvPr>
            <p:ph type="title"/>
          </p:nvPr>
        </p:nvSpPr>
        <p:spPr>
          <a:xfrm>
            <a:off x="831850" y="225084"/>
            <a:ext cx="10515600" cy="829993"/>
          </a:xfrm>
        </p:spPr>
        <p:txBody>
          <a:bodyPr>
            <a:noAutofit/>
          </a:bodyPr>
          <a:lstStyle/>
          <a:p>
            <a:pPr algn="r"/>
            <a:r>
              <a:rPr lang="fa-IR" sz="2800" b="1" dirty="0">
                <a:solidFill>
                  <a:schemeClr val="accent2">
                    <a:lumMod val="75000"/>
                  </a:schemeClr>
                </a:solidFill>
              </a:rPr>
              <a:t>گام های جستجو:</a:t>
            </a:r>
            <a:endParaRPr lang="fa-IR" sz="2800" dirty="0">
              <a:solidFill>
                <a:schemeClr val="accent2">
                  <a:lumMod val="75000"/>
                </a:schemeClr>
              </a:solidFill>
            </a:endParaRPr>
          </a:p>
        </p:txBody>
      </p:sp>
      <p:sp>
        <p:nvSpPr>
          <p:cNvPr id="3" name="Text Placeholder 2">
            <a:extLst>
              <a:ext uri="{FF2B5EF4-FFF2-40B4-BE49-F238E27FC236}">
                <a16:creationId xmlns:a16="http://schemas.microsoft.com/office/drawing/2014/main" id="{E78CD780-FD31-4370-8B3C-C1219ABCFB9F}"/>
              </a:ext>
            </a:extLst>
          </p:cNvPr>
          <p:cNvSpPr>
            <a:spLocks noGrp="1"/>
          </p:cNvSpPr>
          <p:nvPr>
            <p:ph type="body" idx="1"/>
          </p:nvPr>
        </p:nvSpPr>
        <p:spPr>
          <a:xfrm>
            <a:off x="831850" y="1055077"/>
            <a:ext cx="10515600" cy="5034573"/>
          </a:xfrm>
        </p:spPr>
        <p:txBody>
          <a:bodyPr/>
          <a:lstStyle/>
          <a:p>
            <a:pPr algn="r" rtl="1"/>
            <a:endParaRPr lang="fa-IR" b="1" dirty="0">
              <a:solidFill>
                <a:schemeClr val="tx1"/>
              </a:solidFill>
            </a:endParaRPr>
          </a:p>
          <a:p>
            <a:pPr algn="r" rtl="1"/>
            <a:r>
              <a:rPr lang="fa-IR" b="1" dirty="0">
                <a:solidFill>
                  <a:schemeClr val="tx1"/>
                </a:solidFill>
              </a:rPr>
              <a:t>برای داشتن یک جستجوی هدفمند،درست و منظم با نتایج مناسب باید گام های جستجو را پشت سرگذاشت .</a:t>
            </a:r>
            <a:endParaRPr lang="en-US" dirty="0">
              <a:solidFill>
                <a:schemeClr val="tx1"/>
              </a:solidFill>
            </a:endParaRPr>
          </a:p>
          <a:p>
            <a:pPr algn="r" rtl="1"/>
            <a:r>
              <a:rPr lang="fa-IR" b="1" dirty="0">
                <a:solidFill>
                  <a:schemeClr val="tx1"/>
                </a:solidFill>
              </a:rPr>
              <a:t> </a:t>
            </a:r>
            <a:endParaRPr lang="en-US" dirty="0">
              <a:solidFill>
                <a:schemeClr val="tx1"/>
              </a:solidFill>
            </a:endParaRPr>
          </a:p>
          <a:p>
            <a:pPr algn="r" rtl="1"/>
            <a:r>
              <a:rPr lang="fa-IR" b="1" dirty="0">
                <a:solidFill>
                  <a:schemeClr val="tx1"/>
                </a:solidFill>
              </a:rPr>
              <a:t>گام اول : تعیین کلیدواژه های موضوع </a:t>
            </a:r>
          </a:p>
          <a:p>
            <a:pPr algn="r" rtl="1"/>
            <a:r>
              <a:rPr lang="fa-IR" b="1" dirty="0">
                <a:solidFill>
                  <a:schemeClr val="tx1"/>
                </a:solidFill>
              </a:rPr>
              <a:t>                          </a:t>
            </a:r>
          </a:p>
          <a:p>
            <a:pPr algn="r" rtl="1"/>
            <a:r>
              <a:rPr lang="fa-IR" b="1" dirty="0">
                <a:solidFill>
                  <a:schemeClr val="tx1"/>
                </a:solidFill>
              </a:rPr>
              <a:t>            *  جستجوی </a:t>
            </a:r>
            <a:r>
              <a:rPr lang="en-US" b="1" dirty="0">
                <a:solidFill>
                  <a:schemeClr val="tx1"/>
                </a:solidFill>
              </a:rPr>
              <a:t>entry terms</a:t>
            </a:r>
            <a:r>
              <a:rPr lang="fa-IR" b="1" dirty="0">
                <a:solidFill>
                  <a:schemeClr val="tx1"/>
                </a:solidFill>
              </a:rPr>
              <a:t> با استفاده از (</a:t>
            </a:r>
            <a:r>
              <a:rPr lang="en-US" b="1" dirty="0">
                <a:solidFill>
                  <a:schemeClr val="tx1"/>
                </a:solidFill>
              </a:rPr>
              <a:t>Mesh(</a:t>
            </a:r>
            <a:r>
              <a:rPr lang="en-US" b="1" dirty="0">
                <a:solidFill>
                  <a:schemeClr val="accent2">
                    <a:lumMod val="75000"/>
                  </a:schemeClr>
                </a:solidFill>
              </a:rPr>
              <a:t>Medical Subject Headinng</a:t>
            </a:r>
            <a:r>
              <a:rPr lang="fa-IR" b="1" dirty="0">
                <a:solidFill>
                  <a:schemeClr val="accent2">
                    <a:lumMod val="75000"/>
                  </a:schemeClr>
                </a:solidFill>
              </a:rPr>
              <a:t> </a:t>
            </a:r>
          </a:p>
          <a:p>
            <a:pPr algn="r" rtl="1"/>
            <a:r>
              <a:rPr lang="fa-IR" b="1" dirty="0">
                <a:solidFill>
                  <a:schemeClr val="tx1"/>
                </a:solidFill>
              </a:rPr>
              <a:t>            *  ذخیره جستجو </a:t>
            </a:r>
          </a:p>
          <a:p>
            <a:pPr algn="r" rtl="1"/>
            <a:r>
              <a:rPr lang="fa-IR" b="1" dirty="0">
                <a:solidFill>
                  <a:schemeClr val="tx1"/>
                </a:solidFill>
              </a:rPr>
              <a:t>            *نوشتن سرچ استراتژی</a:t>
            </a:r>
          </a:p>
          <a:p>
            <a:pPr algn="r"/>
            <a:endParaRPr lang="fa-IR" dirty="0">
              <a:solidFill>
                <a:schemeClr val="tx1"/>
              </a:solidFill>
            </a:endParaRPr>
          </a:p>
        </p:txBody>
      </p:sp>
    </p:spTree>
    <p:extLst>
      <p:ext uri="{BB962C8B-B14F-4D97-AF65-F5344CB8AC3E}">
        <p14:creationId xmlns:p14="http://schemas.microsoft.com/office/powerpoint/2010/main" val="10532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9B5168-BCAB-4890-B3BD-503C189B6CDA}"/>
              </a:ext>
            </a:extLst>
          </p:cNvPr>
          <p:cNvSpPr>
            <a:spLocks noGrp="1"/>
          </p:cNvSpPr>
          <p:nvPr>
            <p:ph type="body" idx="1"/>
          </p:nvPr>
        </p:nvSpPr>
        <p:spPr>
          <a:xfrm>
            <a:off x="335280" y="998806"/>
            <a:ext cx="11324491" cy="4860388"/>
          </a:xfrm>
        </p:spPr>
        <p:txBody>
          <a:bodyPr/>
          <a:lstStyle/>
          <a:p>
            <a:pPr algn="just" rtl="1"/>
            <a:r>
              <a:rPr lang="en-US" dirty="0">
                <a:solidFill>
                  <a:schemeClr val="tx1"/>
                </a:solidFill>
              </a:rPr>
              <a:t> Mesh</a:t>
            </a:r>
            <a:r>
              <a:rPr lang="fa-IR" dirty="0">
                <a:solidFill>
                  <a:schemeClr val="tx1"/>
                </a:solidFill>
              </a:rPr>
              <a:t>در لغت به معنای تور می باشد و هدف آن این است مانند یک تور اطلاعات مورد نیاز را جمع آوری و دراختیار کاربر قرار دهد.</a:t>
            </a:r>
          </a:p>
          <a:p>
            <a:pPr algn="just" rtl="1"/>
            <a:endParaRPr lang="en-US" dirty="0">
              <a:solidFill>
                <a:schemeClr val="tx1"/>
              </a:solidFill>
            </a:endParaRPr>
          </a:p>
          <a:p>
            <a:pPr algn="just" rtl="1"/>
            <a:r>
              <a:rPr lang="en-US" dirty="0">
                <a:solidFill>
                  <a:schemeClr val="tx1"/>
                </a:solidFill>
              </a:rPr>
              <a:t>Mesh</a:t>
            </a:r>
            <a:r>
              <a:rPr lang="fa-IR" dirty="0">
                <a:solidFill>
                  <a:schemeClr val="tx1"/>
                </a:solidFill>
              </a:rPr>
              <a:t> توسط سازمان پزشکی آمریکا </a:t>
            </a:r>
            <a:r>
              <a:rPr lang="en-US" dirty="0">
                <a:solidFill>
                  <a:schemeClr val="tx1"/>
                </a:solidFill>
              </a:rPr>
              <a:t>NLM</a:t>
            </a:r>
            <a:r>
              <a:rPr lang="fa-IR" dirty="0">
                <a:solidFill>
                  <a:schemeClr val="tx1"/>
                </a:solidFill>
              </a:rPr>
              <a:t>مرکز اطلاعات پزشکی آمریکا تهیه شده است و اعتقاد به دسترسی آزاد اطلاعات را دارد به همین دلیل ما میتوانیم  بدون محدودیت در </a:t>
            </a:r>
            <a:r>
              <a:rPr lang="en-US" dirty="0">
                <a:solidFill>
                  <a:schemeClr val="tx1"/>
                </a:solidFill>
              </a:rPr>
              <a:t>MESH</a:t>
            </a:r>
            <a:r>
              <a:rPr lang="fa-IR" dirty="0">
                <a:solidFill>
                  <a:schemeClr val="tx1"/>
                </a:solidFill>
              </a:rPr>
              <a:t> سرچ کنیم.</a:t>
            </a:r>
          </a:p>
          <a:p>
            <a:pPr algn="just" rtl="1"/>
            <a:endParaRPr lang="fa-IR" dirty="0">
              <a:solidFill>
                <a:schemeClr val="tx1"/>
              </a:solidFill>
            </a:endParaRPr>
          </a:p>
          <a:p>
            <a:pPr algn="just" rtl="1"/>
            <a:r>
              <a:rPr lang="fa-IR" dirty="0">
                <a:solidFill>
                  <a:schemeClr val="tx1"/>
                </a:solidFill>
              </a:rPr>
              <a:t> این سازمان قدرتمندتری سازمان در سلامت بهداشت در دنیا است.مثل کتاب جامعی هست که تمام مباحث پزشکی را جمع آوری و بین آنها ارتباط برقرار کرده است.</a:t>
            </a:r>
          </a:p>
          <a:p>
            <a:pPr algn="just" rtl="1"/>
            <a:endParaRPr lang="en-US" dirty="0">
              <a:solidFill>
                <a:schemeClr val="tx1"/>
              </a:solidFill>
            </a:endParaRPr>
          </a:p>
          <a:p>
            <a:pPr algn="just" rtl="1"/>
            <a:r>
              <a:rPr lang="en-US" dirty="0">
                <a:solidFill>
                  <a:schemeClr val="tx1"/>
                </a:solidFill>
              </a:rPr>
              <a:t>PubMed</a:t>
            </a:r>
            <a:r>
              <a:rPr lang="fa-IR" dirty="0">
                <a:solidFill>
                  <a:schemeClr val="tx1"/>
                </a:solidFill>
              </a:rPr>
              <a:t> زیر مجموعه </a:t>
            </a:r>
            <a:r>
              <a:rPr lang="en-US" dirty="0">
                <a:solidFill>
                  <a:schemeClr val="tx1"/>
                </a:solidFill>
              </a:rPr>
              <a:t>NLM</a:t>
            </a:r>
            <a:r>
              <a:rPr lang="fa-IR" dirty="0">
                <a:solidFill>
                  <a:schemeClr val="tx1"/>
                </a:solidFill>
              </a:rPr>
              <a:t> می باشد دارای امکانات  ویژه ای  برای جستجو در پایگاه است.</a:t>
            </a:r>
          </a:p>
        </p:txBody>
      </p:sp>
    </p:spTree>
    <p:extLst>
      <p:ext uri="{BB962C8B-B14F-4D97-AF65-F5344CB8AC3E}">
        <p14:creationId xmlns:p14="http://schemas.microsoft.com/office/powerpoint/2010/main" val="1931347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C1A03A-3053-418A-B8AB-83CFABDCB0FE}"/>
              </a:ext>
            </a:extLst>
          </p:cNvPr>
          <p:cNvPicPr>
            <a:picLocks noChangeAspect="1"/>
          </p:cNvPicPr>
          <p:nvPr/>
        </p:nvPicPr>
        <p:blipFill>
          <a:blip r:embed="rId2"/>
          <a:stretch>
            <a:fillRect/>
          </a:stretch>
        </p:blipFill>
        <p:spPr>
          <a:xfrm>
            <a:off x="1120725" y="1781236"/>
            <a:ext cx="9580099" cy="4661766"/>
          </a:xfrm>
          <a:prstGeom prst="rect">
            <a:avLst/>
          </a:prstGeom>
        </p:spPr>
      </p:pic>
      <p:sp>
        <p:nvSpPr>
          <p:cNvPr id="3" name="Text Placeholder 2">
            <a:extLst>
              <a:ext uri="{FF2B5EF4-FFF2-40B4-BE49-F238E27FC236}">
                <a16:creationId xmlns:a16="http://schemas.microsoft.com/office/drawing/2014/main" id="{9317CFE2-63F1-40AF-8A58-E90F1CE62513}"/>
              </a:ext>
            </a:extLst>
          </p:cNvPr>
          <p:cNvSpPr>
            <a:spLocks noGrp="1"/>
          </p:cNvSpPr>
          <p:nvPr>
            <p:ph type="body" idx="1"/>
          </p:nvPr>
        </p:nvSpPr>
        <p:spPr>
          <a:xfrm>
            <a:off x="1003496" y="1181686"/>
            <a:ext cx="9814559" cy="5261316"/>
          </a:xfrm>
        </p:spPr>
        <p:txBody>
          <a:bodyPr>
            <a:normAutofit/>
          </a:bodyPr>
          <a:lstStyle/>
          <a:p>
            <a:pPr algn="r"/>
            <a:r>
              <a:rPr lang="fa-IR" sz="2000" dirty="0">
                <a:solidFill>
                  <a:schemeClr val="accent2">
                    <a:lumMod val="75000"/>
                  </a:schemeClr>
                </a:solidFill>
              </a:rPr>
              <a:t>جستجوی سرعنوان موضوعی پزشکی </a:t>
            </a:r>
          </a:p>
        </p:txBody>
      </p:sp>
    </p:spTree>
    <p:extLst>
      <p:ext uri="{BB962C8B-B14F-4D97-AF65-F5344CB8AC3E}">
        <p14:creationId xmlns:p14="http://schemas.microsoft.com/office/powerpoint/2010/main" val="1890055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521F2-91D7-4F68-8D56-83658894258E}"/>
              </a:ext>
            </a:extLst>
          </p:cNvPr>
          <p:cNvSpPr>
            <a:spLocks noGrp="1"/>
          </p:cNvSpPr>
          <p:nvPr>
            <p:ph type="title"/>
          </p:nvPr>
        </p:nvSpPr>
        <p:spPr>
          <a:xfrm>
            <a:off x="838200" y="413397"/>
            <a:ext cx="10515600" cy="709905"/>
          </a:xfrm>
        </p:spPr>
        <p:txBody>
          <a:bodyPr>
            <a:noAutofit/>
          </a:bodyPr>
          <a:lstStyle/>
          <a:p>
            <a:pPr algn="r" rtl="1"/>
            <a:r>
              <a:rPr lang="fa-IR" sz="2800" b="1" dirty="0">
                <a:solidFill>
                  <a:schemeClr val="accent2">
                    <a:lumMod val="75000"/>
                  </a:schemeClr>
                </a:solidFill>
              </a:rPr>
              <a:t>نحوه کار با </a:t>
            </a:r>
            <a:r>
              <a:rPr lang="en-US" sz="2800" b="1" dirty="0">
                <a:solidFill>
                  <a:schemeClr val="accent2">
                    <a:lumMod val="75000"/>
                  </a:schemeClr>
                </a:solidFill>
              </a:rPr>
              <a:t>MESH</a:t>
            </a:r>
            <a:endParaRPr lang="fa-IR" sz="2800" b="1" dirty="0">
              <a:solidFill>
                <a:schemeClr val="accent2">
                  <a:lumMod val="75000"/>
                </a:schemeClr>
              </a:solidFill>
            </a:endParaRPr>
          </a:p>
        </p:txBody>
      </p:sp>
      <p:sp>
        <p:nvSpPr>
          <p:cNvPr id="3" name="Text Placeholder 2">
            <a:extLst>
              <a:ext uri="{FF2B5EF4-FFF2-40B4-BE49-F238E27FC236}">
                <a16:creationId xmlns:a16="http://schemas.microsoft.com/office/drawing/2014/main" id="{B5F10B38-B5C3-4B6A-9D9F-62ECC6FB9341}"/>
              </a:ext>
            </a:extLst>
          </p:cNvPr>
          <p:cNvSpPr>
            <a:spLocks noGrp="1"/>
          </p:cNvSpPr>
          <p:nvPr>
            <p:ph type="body" idx="1"/>
          </p:nvPr>
        </p:nvSpPr>
        <p:spPr>
          <a:xfrm>
            <a:off x="831850" y="1123303"/>
            <a:ext cx="10515600" cy="4966348"/>
          </a:xfrm>
        </p:spPr>
        <p:txBody>
          <a:bodyPr/>
          <a:lstStyle/>
          <a:p>
            <a:pPr algn="just" rtl="1"/>
            <a:r>
              <a:rPr lang="fa-IR" dirty="0">
                <a:solidFill>
                  <a:schemeClr val="tx1"/>
                </a:solidFill>
              </a:rPr>
              <a:t>وارد شدن به آدرس:</a:t>
            </a:r>
          </a:p>
          <a:p>
            <a:pPr algn="just" rtl="1"/>
            <a:endParaRPr lang="fa-IR" dirty="0">
              <a:solidFill>
                <a:schemeClr val="tx1"/>
              </a:solidFill>
            </a:endParaRPr>
          </a:p>
          <a:p>
            <a:pPr algn="just" rtl="1"/>
            <a:endParaRPr lang="fa-IR" dirty="0">
              <a:solidFill>
                <a:schemeClr val="tx1"/>
              </a:solidFill>
            </a:endParaRPr>
          </a:p>
          <a:p>
            <a:pPr algn="just" rtl="1"/>
            <a:endParaRPr lang="fa-IR" dirty="0">
              <a:solidFill>
                <a:schemeClr val="tx1"/>
              </a:solidFill>
            </a:endParaRPr>
          </a:p>
          <a:p>
            <a:pPr algn="just"/>
            <a:endParaRPr lang="fa-IR" dirty="0">
              <a:solidFill>
                <a:schemeClr val="tx1"/>
              </a:solidFill>
            </a:endParaRPr>
          </a:p>
        </p:txBody>
      </p:sp>
      <p:pic>
        <p:nvPicPr>
          <p:cNvPr id="5" name="Picture 4">
            <a:extLst>
              <a:ext uri="{FF2B5EF4-FFF2-40B4-BE49-F238E27FC236}">
                <a16:creationId xmlns:a16="http://schemas.microsoft.com/office/drawing/2014/main" id="{4CE89BC0-9BC8-4816-AC0F-9177BAE21284}"/>
              </a:ext>
            </a:extLst>
          </p:cNvPr>
          <p:cNvPicPr>
            <a:picLocks noChangeAspect="1"/>
          </p:cNvPicPr>
          <p:nvPr/>
        </p:nvPicPr>
        <p:blipFill>
          <a:blip r:embed="rId2"/>
          <a:stretch>
            <a:fillRect/>
          </a:stretch>
        </p:blipFill>
        <p:spPr>
          <a:xfrm>
            <a:off x="1617784" y="1989255"/>
            <a:ext cx="7680960" cy="4318431"/>
          </a:xfrm>
          <a:prstGeom prst="rect">
            <a:avLst/>
          </a:prstGeom>
        </p:spPr>
      </p:pic>
    </p:spTree>
    <p:extLst>
      <p:ext uri="{BB962C8B-B14F-4D97-AF65-F5344CB8AC3E}">
        <p14:creationId xmlns:p14="http://schemas.microsoft.com/office/powerpoint/2010/main" val="1757537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5DF1-E4F1-465A-B084-AA5F6A42CA67}"/>
              </a:ext>
            </a:extLst>
          </p:cNvPr>
          <p:cNvSpPr>
            <a:spLocks noGrp="1"/>
          </p:cNvSpPr>
          <p:nvPr>
            <p:ph type="title"/>
          </p:nvPr>
        </p:nvSpPr>
        <p:spPr>
          <a:xfrm>
            <a:off x="831850" y="525560"/>
            <a:ext cx="10515600" cy="965615"/>
          </a:xfrm>
        </p:spPr>
        <p:txBody>
          <a:bodyPr>
            <a:noAutofit/>
          </a:bodyPr>
          <a:lstStyle/>
          <a:p>
            <a:br>
              <a:rPr lang="en-US" sz="3200" b="1" dirty="0">
                <a:solidFill>
                  <a:schemeClr val="accent2">
                    <a:lumMod val="75000"/>
                  </a:schemeClr>
                </a:solidFill>
                <a:hlinkClick r:id="rId2">
                  <a:extLst>
                    <a:ext uri="{A12FA001-AC4F-418D-AE19-62706E023703}">
                      <ahyp:hlinkClr xmlns:ahyp="http://schemas.microsoft.com/office/drawing/2018/hyperlinkcolor" val="tx"/>
                    </a:ext>
                  </a:extLst>
                </a:hlinkClick>
              </a:rPr>
            </a:br>
            <a:br>
              <a:rPr lang="en-US" sz="3200" b="1" dirty="0">
                <a:solidFill>
                  <a:schemeClr val="accent2">
                    <a:lumMod val="75000"/>
                  </a:schemeClr>
                </a:solidFill>
                <a:hlinkClick r:id="rId2">
                  <a:extLst>
                    <a:ext uri="{A12FA001-AC4F-418D-AE19-62706E023703}">
                      <ahyp:hlinkClr xmlns:ahyp="http://schemas.microsoft.com/office/drawing/2018/hyperlinkcolor" val="tx"/>
                    </a:ext>
                  </a:extLst>
                </a:hlinkClick>
              </a:rPr>
            </a:br>
            <a:r>
              <a:rPr lang="en-US" sz="3200" b="1" dirty="0">
                <a:solidFill>
                  <a:schemeClr val="accent2">
                    <a:lumMod val="75000"/>
                  </a:schemeClr>
                </a:solidFill>
                <a:hlinkClick r:id="rId2">
                  <a:extLst>
                    <a:ext uri="{A12FA001-AC4F-418D-AE19-62706E023703}">
                      <ahyp:hlinkClr xmlns:ahyp="http://schemas.microsoft.com/office/drawing/2018/hyperlinkcolor" val="tx"/>
                    </a:ext>
                  </a:extLst>
                </a:hlinkClick>
              </a:rPr>
              <a:t>Medical Subject Headings</a:t>
            </a:r>
            <a:br>
              <a:rPr lang="en-US" sz="3200" b="1" dirty="0">
                <a:solidFill>
                  <a:schemeClr val="accent2">
                    <a:lumMod val="75000"/>
                  </a:schemeClr>
                </a:solidFill>
              </a:rPr>
            </a:br>
            <a:endParaRPr lang="fa-IR" sz="3200" dirty="0">
              <a:solidFill>
                <a:schemeClr val="accent2">
                  <a:lumMod val="75000"/>
                </a:schemeClr>
              </a:solidFill>
            </a:endParaRPr>
          </a:p>
        </p:txBody>
      </p:sp>
      <p:sp>
        <p:nvSpPr>
          <p:cNvPr id="3" name="Text Placeholder 2">
            <a:extLst>
              <a:ext uri="{FF2B5EF4-FFF2-40B4-BE49-F238E27FC236}">
                <a16:creationId xmlns:a16="http://schemas.microsoft.com/office/drawing/2014/main" id="{35C423F1-34C7-4F13-B910-00851D16C691}"/>
              </a:ext>
            </a:extLst>
          </p:cNvPr>
          <p:cNvSpPr>
            <a:spLocks noGrp="1"/>
          </p:cNvSpPr>
          <p:nvPr>
            <p:ph type="body" idx="1"/>
          </p:nvPr>
        </p:nvSpPr>
        <p:spPr>
          <a:xfrm>
            <a:off x="831850" y="984739"/>
            <a:ext cx="10515600" cy="5104912"/>
          </a:xfrm>
        </p:spPr>
        <p:txBody>
          <a:bodyPr>
            <a:normAutofit fontScale="85000" lnSpcReduction="20000"/>
          </a:bodyPr>
          <a:lstStyle/>
          <a:p>
            <a:pPr algn="r">
              <a:lnSpc>
                <a:spcPct val="150000"/>
              </a:lnSpc>
            </a:pPr>
            <a:r>
              <a:rPr lang="fa-IR" dirty="0">
                <a:solidFill>
                  <a:schemeClr val="tx1"/>
                </a:solidFill>
              </a:rPr>
              <a:t>*انتخاب کلیدواژه های مناسب و خاص</a:t>
            </a:r>
          </a:p>
          <a:p>
            <a:pPr algn="r">
              <a:lnSpc>
                <a:spcPct val="150000"/>
              </a:lnSpc>
            </a:pPr>
            <a:r>
              <a:rPr lang="fa-IR" dirty="0">
                <a:solidFill>
                  <a:schemeClr val="tx1"/>
                </a:solidFill>
              </a:rPr>
              <a:t>مثال </a:t>
            </a:r>
            <a:r>
              <a:rPr lang="fa-IR" b="1" dirty="0">
                <a:solidFill>
                  <a:schemeClr val="accent2">
                    <a:lumMod val="75000"/>
                  </a:schemeClr>
                </a:solidFill>
              </a:rPr>
              <a:t>بررسی تاثیر حوزه آموزش مجازی در بیماری سرطان کودکان </a:t>
            </a:r>
          </a:p>
          <a:p>
            <a:pPr algn="r">
              <a:lnSpc>
                <a:spcPct val="150000"/>
              </a:lnSpc>
            </a:pPr>
            <a:r>
              <a:rPr lang="fa-IR" altLang="fa-IR" dirty="0">
                <a:solidFill>
                  <a:schemeClr val="tx1"/>
                </a:solidFill>
                <a:latin typeface="Arial Unicode MS"/>
              </a:rPr>
              <a:t>Investigating the impact of </a:t>
            </a:r>
            <a:r>
              <a:rPr lang="fa-IR" altLang="fa-IR" dirty="0">
                <a:solidFill>
                  <a:schemeClr val="tx1"/>
                </a:solidFill>
                <a:highlight>
                  <a:srgbClr val="00FF00"/>
                </a:highlight>
                <a:latin typeface="Arial Unicode MS"/>
              </a:rPr>
              <a:t>virtual education </a:t>
            </a:r>
            <a:r>
              <a:rPr lang="fa-IR" altLang="fa-IR" dirty="0">
                <a:solidFill>
                  <a:schemeClr val="tx1"/>
                </a:solidFill>
                <a:latin typeface="Arial Unicode MS"/>
              </a:rPr>
              <a:t>in </a:t>
            </a:r>
            <a:r>
              <a:rPr lang="fa-IR" altLang="fa-IR" dirty="0">
                <a:solidFill>
                  <a:schemeClr val="tx1"/>
                </a:solidFill>
                <a:highlight>
                  <a:srgbClr val="00FF00"/>
                </a:highlight>
                <a:latin typeface="Arial Unicode MS"/>
              </a:rPr>
              <a:t>children's</a:t>
            </a:r>
            <a:r>
              <a:rPr lang="fa-IR" altLang="fa-IR" dirty="0">
                <a:solidFill>
                  <a:schemeClr val="tx1"/>
                </a:solidFill>
                <a:latin typeface="Arial Unicode MS"/>
              </a:rPr>
              <a:t> </a:t>
            </a:r>
            <a:r>
              <a:rPr lang="fa-IR" altLang="fa-IR" dirty="0">
                <a:solidFill>
                  <a:schemeClr val="tx1"/>
                </a:solidFill>
                <a:highlight>
                  <a:srgbClr val="00FF00"/>
                </a:highlight>
                <a:latin typeface="Arial Unicode MS"/>
              </a:rPr>
              <a:t>cancer</a:t>
            </a:r>
            <a:r>
              <a:rPr lang="fa-IR" altLang="fa-IR" sz="3200" dirty="0">
                <a:solidFill>
                  <a:schemeClr val="tx1"/>
                </a:solidFill>
              </a:rPr>
              <a:t> </a:t>
            </a:r>
            <a:endParaRPr lang="fa-IR" dirty="0">
              <a:solidFill>
                <a:schemeClr val="tx1"/>
              </a:solidFill>
            </a:endParaRPr>
          </a:p>
          <a:p>
            <a:pPr algn="r" rtl="1">
              <a:lnSpc>
                <a:spcPct val="150000"/>
              </a:lnSpc>
            </a:pPr>
            <a:r>
              <a:rPr lang="fa-IR" dirty="0">
                <a:solidFill>
                  <a:schemeClr val="tx1"/>
                </a:solidFill>
              </a:rPr>
              <a:t>*کلید واژه ها را جدا جدا وارد باکس سرچ مش می کنیم.</a:t>
            </a:r>
            <a:br>
              <a:rPr lang="en-US" dirty="0">
                <a:solidFill>
                  <a:schemeClr val="tx1"/>
                </a:solidFill>
              </a:rPr>
            </a:br>
            <a:r>
              <a:rPr lang="fa-IR" dirty="0">
                <a:solidFill>
                  <a:schemeClr val="tx1"/>
                </a:solidFill>
              </a:rPr>
              <a:t>*کلید واژه ها باید خاص ،مرتبط با سوال پژوهش، مورد مقبول دنیای پژوهش ،  مستند در مش باشند یعنی زمانی که کلید واژه رو در مقاله تون نوشته باشید باید  با کلید واژه های مش مطابقت داشته و </a:t>
            </a:r>
            <a:r>
              <a:rPr lang="en-US" dirty="0">
                <a:solidFill>
                  <a:schemeClr val="tx1"/>
                </a:solidFill>
              </a:rPr>
              <a:t> ENTRY TERMS</a:t>
            </a:r>
            <a:r>
              <a:rPr lang="fa-IR" dirty="0">
                <a:solidFill>
                  <a:schemeClr val="tx1"/>
                </a:solidFill>
              </a:rPr>
              <a:t>.</a:t>
            </a:r>
          </a:p>
          <a:p>
            <a:pPr algn="r" rtl="1">
              <a:lnSpc>
                <a:spcPct val="150000"/>
              </a:lnSpc>
            </a:pPr>
            <a:r>
              <a:rPr lang="fa-IR" sz="3100" b="1" dirty="0">
                <a:solidFill>
                  <a:srgbClr val="FF0000"/>
                </a:solidFill>
              </a:rPr>
              <a:t>نکته:  </a:t>
            </a:r>
            <a:r>
              <a:rPr lang="fa-IR" dirty="0">
                <a:solidFill>
                  <a:srgbClr val="C00000"/>
                </a:solidFill>
              </a:rPr>
              <a:t>آگاهی از کلید واژه مناسب:</a:t>
            </a:r>
            <a:r>
              <a:rPr lang="fa-IR" dirty="0">
                <a:solidFill>
                  <a:schemeClr val="tx1"/>
                </a:solidFill>
              </a:rPr>
              <a:t> </a:t>
            </a:r>
            <a:r>
              <a:rPr lang="fa-IR" b="1" dirty="0">
                <a:solidFill>
                  <a:schemeClr val="tx1"/>
                </a:solidFill>
              </a:rPr>
              <a:t>پرسیدن از متخصصین آن حوزه یا مراجعه به مقالات و مطالعه درباره مفاهیم آن حوزه مطالعاتی</a:t>
            </a:r>
            <a:r>
              <a:rPr lang="fa-IR" b="1" dirty="0"/>
              <a:t> </a:t>
            </a:r>
            <a:r>
              <a:rPr lang="fa-IR" b="1" dirty="0">
                <a:solidFill>
                  <a:schemeClr val="tx1"/>
                </a:solidFill>
              </a:rPr>
              <a:t>مفاهیم را باید ابتداآنها را بشناسیم و تازمانی که مفهوم چیزی رو نمیدانیم به جستجو نپردازیم. مفاهیم اصلی را بشناسیم چون ممکن است  در بانک اطلاعاتی مش نباشد مانند </a:t>
            </a:r>
            <a:r>
              <a:rPr lang="en-US" b="1" dirty="0">
                <a:solidFill>
                  <a:schemeClr val="tx1"/>
                </a:solidFill>
              </a:rPr>
              <a:t>diabetes</a:t>
            </a:r>
            <a:r>
              <a:rPr lang="fa-IR" b="1" dirty="0">
                <a:solidFill>
                  <a:schemeClr val="tx1"/>
                </a:solidFill>
              </a:rPr>
              <a:t> اگر سرچ کنیم نتیجه ای ندارد و کلید واژه ای را پیشنهاد نده بنابراین باید کلید واژه اصلی را بدانیم( </a:t>
            </a:r>
            <a:r>
              <a:rPr lang="en-US" b="1" dirty="0" err="1">
                <a:solidFill>
                  <a:schemeClr val="tx1"/>
                </a:solidFill>
              </a:rPr>
              <a:t>melituse</a:t>
            </a:r>
            <a:r>
              <a:rPr lang="fa-IR" b="1" dirty="0">
                <a:solidFill>
                  <a:schemeClr val="tx1"/>
                </a:solidFill>
              </a:rPr>
              <a:t>  </a:t>
            </a:r>
            <a:r>
              <a:rPr lang="en-US" b="1" dirty="0">
                <a:solidFill>
                  <a:schemeClr val="tx1"/>
                </a:solidFill>
              </a:rPr>
              <a:t>diabetes</a:t>
            </a:r>
            <a:r>
              <a:rPr lang="fa-IR" b="1" dirty="0">
                <a:solidFill>
                  <a:schemeClr val="tx1"/>
                </a:solidFill>
              </a:rPr>
              <a:t> کلید واژه اصلی می باشد.)</a:t>
            </a:r>
            <a:endParaRPr lang="en-US" dirty="0">
              <a:solidFill>
                <a:schemeClr val="tx1"/>
              </a:solidFill>
            </a:endParaRPr>
          </a:p>
          <a:p>
            <a:pPr algn="r" rtl="1">
              <a:lnSpc>
                <a:spcPct val="150000"/>
              </a:lnSpc>
            </a:pPr>
            <a:endParaRPr lang="fa-IR" dirty="0">
              <a:solidFill>
                <a:schemeClr val="tx1"/>
              </a:solidFill>
            </a:endParaRPr>
          </a:p>
          <a:p>
            <a:pPr algn="r">
              <a:lnSpc>
                <a:spcPct val="150000"/>
              </a:lnSpc>
            </a:pPr>
            <a:endParaRPr lang="fa-IR" dirty="0"/>
          </a:p>
        </p:txBody>
      </p:sp>
    </p:spTree>
    <p:extLst>
      <p:ext uri="{BB962C8B-B14F-4D97-AF65-F5344CB8AC3E}">
        <p14:creationId xmlns:p14="http://schemas.microsoft.com/office/powerpoint/2010/main" val="1043446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2F02F-926F-462F-B5DF-32C2E96108CC}"/>
              </a:ext>
            </a:extLst>
          </p:cNvPr>
          <p:cNvSpPr>
            <a:spLocks noGrp="1"/>
          </p:cNvSpPr>
          <p:nvPr>
            <p:ph type="title"/>
          </p:nvPr>
        </p:nvSpPr>
        <p:spPr>
          <a:xfrm>
            <a:off x="831850" y="323558"/>
            <a:ext cx="10515600" cy="858128"/>
          </a:xfrm>
        </p:spPr>
        <p:txBody>
          <a:bodyPr>
            <a:noAutofit/>
          </a:bodyPr>
          <a:lstStyle/>
          <a:p>
            <a:pPr algn="r" rtl="1"/>
            <a:br>
              <a:rPr lang="fa-IR" sz="2400" dirty="0">
                <a:solidFill>
                  <a:schemeClr val="accent2">
                    <a:lumMod val="75000"/>
                  </a:schemeClr>
                </a:solidFill>
              </a:rPr>
            </a:br>
            <a:br>
              <a:rPr lang="fa-IR" sz="2400" dirty="0">
                <a:solidFill>
                  <a:schemeClr val="accent2">
                    <a:lumMod val="75000"/>
                  </a:schemeClr>
                </a:solidFill>
              </a:rPr>
            </a:br>
            <a:br>
              <a:rPr lang="fa-IR" sz="2400" dirty="0">
                <a:solidFill>
                  <a:schemeClr val="accent2">
                    <a:lumMod val="75000"/>
                  </a:schemeClr>
                </a:solidFill>
              </a:rPr>
            </a:br>
            <a:endParaRPr lang="fa-IR" sz="2400" dirty="0"/>
          </a:p>
        </p:txBody>
      </p:sp>
      <p:sp>
        <p:nvSpPr>
          <p:cNvPr id="3" name="Text Placeholder 2">
            <a:extLst>
              <a:ext uri="{FF2B5EF4-FFF2-40B4-BE49-F238E27FC236}">
                <a16:creationId xmlns:a16="http://schemas.microsoft.com/office/drawing/2014/main" id="{045673A7-A4DF-4FAB-99FE-254AC45B6A06}"/>
              </a:ext>
            </a:extLst>
          </p:cNvPr>
          <p:cNvSpPr>
            <a:spLocks noGrp="1"/>
          </p:cNvSpPr>
          <p:nvPr>
            <p:ph type="body" idx="1"/>
          </p:nvPr>
        </p:nvSpPr>
        <p:spPr>
          <a:xfrm>
            <a:off x="0" y="1237958"/>
            <a:ext cx="12013808" cy="4571999"/>
          </a:xfrm>
        </p:spPr>
        <p:txBody>
          <a:bodyPr/>
          <a:lstStyle/>
          <a:p>
            <a:pPr algn="r" rtl="1">
              <a:lnSpc>
                <a:spcPct val="150000"/>
              </a:lnSpc>
            </a:pPr>
            <a:r>
              <a:rPr lang="fa-IR" dirty="0">
                <a:solidFill>
                  <a:schemeClr val="accent2">
                    <a:lumMod val="75000"/>
                  </a:schemeClr>
                </a:solidFill>
              </a:rPr>
              <a:t>جستجوی سرعنوان موضوعی غیر پزشکی</a:t>
            </a:r>
            <a:r>
              <a:rPr lang="fa-IR" dirty="0"/>
              <a:t> </a:t>
            </a:r>
            <a:r>
              <a:rPr lang="fa-IR" b="1" dirty="0">
                <a:solidFill>
                  <a:schemeClr val="tx1"/>
                </a:solidFill>
              </a:rPr>
              <a:t>.</a:t>
            </a:r>
            <a:r>
              <a:rPr lang="en-US" b="1" dirty="0">
                <a:solidFill>
                  <a:schemeClr val="tx1"/>
                </a:solidFill>
              </a:rPr>
              <a:t> </a:t>
            </a:r>
            <a:r>
              <a:rPr lang="en-US" b="1" dirty="0" err="1">
                <a:solidFill>
                  <a:schemeClr val="tx1"/>
                </a:solidFill>
              </a:rPr>
              <a:t>unesco</a:t>
            </a:r>
            <a:r>
              <a:rPr lang="en-US" b="1" dirty="0">
                <a:solidFill>
                  <a:schemeClr val="tx1"/>
                </a:solidFill>
              </a:rPr>
              <a:t> thesaurus)</a:t>
            </a:r>
            <a:r>
              <a:rPr lang="fa-IR" b="1" dirty="0">
                <a:solidFill>
                  <a:schemeClr val="tx1"/>
                </a:solidFill>
              </a:rPr>
              <a:t>)</a:t>
            </a:r>
          </a:p>
          <a:p>
            <a:pPr algn="r" rtl="1">
              <a:lnSpc>
                <a:spcPct val="200000"/>
              </a:lnSpc>
            </a:pPr>
            <a:r>
              <a:rPr lang="fa-IR" dirty="0">
                <a:solidFill>
                  <a:schemeClr val="tx1"/>
                </a:solidFill>
              </a:rPr>
              <a:t>اصطلاحنامه یونسکو فهرستی کنترل شده و ساختاریافته از اصطلاحاتی است که در تحلیل موضوعی و بازیابی اسناد و نشریات در زمینه های آموزش، فرهنگ، علوم طبیعی، علوم اجتماعی و انسانی، ارتباطات و اطلاعات استفاده می شود. اصطلاحات چند رشته ای آن که به طور مداوم غنی و به روز می شود. </a:t>
            </a:r>
            <a:endParaRPr lang="en-US" dirty="0">
              <a:solidFill>
                <a:schemeClr val="tx1"/>
              </a:solidFill>
            </a:endParaRPr>
          </a:p>
          <a:p>
            <a:pPr algn="r" rtl="1">
              <a:lnSpc>
                <a:spcPct val="150000"/>
              </a:lnSpc>
            </a:pPr>
            <a:endParaRPr lang="fa-IR" dirty="0">
              <a:solidFill>
                <a:schemeClr val="tx1"/>
              </a:solidFill>
            </a:endParaRPr>
          </a:p>
        </p:txBody>
      </p:sp>
    </p:spTree>
    <p:extLst>
      <p:ext uri="{BB962C8B-B14F-4D97-AF65-F5344CB8AC3E}">
        <p14:creationId xmlns:p14="http://schemas.microsoft.com/office/powerpoint/2010/main" val="95749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97A33-39CC-4ED0-B9A7-5C6E4F432EFD}"/>
              </a:ext>
            </a:extLst>
          </p:cNvPr>
          <p:cNvSpPr>
            <a:spLocks noGrp="1"/>
          </p:cNvSpPr>
          <p:nvPr>
            <p:ph type="title"/>
          </p:nvPr>
        </p:nvSpPr>
        <p:spPr>
          <a:xfrm>
            <a:off x="838200" y="365125"/>
            <a:ext cx="10515600" cy="718087"/>
          </a:xfrm>
        </p:spPr>
        <p:txBody>
          <a:bodyPr>
            <a:normAutofit/>
          </a:bodyPr>
          <a:lstStyle/>
          <a:p>
            <a:pPr algn="r"/>
            <a:r>
              <a:rPr lang="fa-IR" sz="2400" b="1" dirty="0">
                <a:solidFill>
                  <a:schemeClr val="accent2">
                    <a:lumMod val="75000"/>
                  </a:schemeClr>
                </a:solidFill>
              </a:rPr>
              <a:t>فهرست مطالب ارائه در کارگاه:</a:t>
            </a:r>
          </a:p>
        </p:txBody>
      </p:sp>
      <p:sp>
        <p:nvSpPr>
          <p:cNvPr id="3" name="Content Placeholder 2">
            <a:extLst>
              <a:ext uri="{FF2B5EF4-FFF2-40B4-BE49-F238E27FC236}">
                <a16:creationId xmlns:a16="http://schemas.microsoft.com/office/drawing/2014/main" id="{FE07BD0B-450F-4DEF-B4F8-D1E1B1848C0D}"/>
              </a:ext>
            </a:extLst>
          </p:cNvPr>
          <p:cNvSpPr>
            <a:spLocks noGrp="1"/>
          </p:cNvSpPr>
          <p:nvPr>
            <p:ph idx="1"/>
          </p:nvPr>
        </p:nvSpPr>
        <p:spPr>
          <a:xfrm>
            <a:off x="838200" y="1083212"/>
            <a:ext cx="10515600" cy="5093751"/>
          </a:xfrm>
        </p:spPr>
        <p:txBody>
          <a:bodyPr>
            <a:normAutofit/>
          </a:bodyPr>
          <a:lstStyle/>
          <a:p>
            <a:pPr marL="0" indent="0" algn="r" rtl="1">
              <a:buNone/>
            </a:pPr>
            <a:r>
              <a:rPr lang="fa-IR" sz="2400" b="1" dirty="0">
                <a:solidFill>
                  <a:schemeClr val="accent4">
                    <a:lumMod val="40000"/>
                    <a:lumOff val="60000"/>
                  </a:schemeClr>
                </a:solidFill>
              </a:rPr>
              <a:t>قسمت اول:     </a:t>
            </a:r>
          </a:p>
          <a:p>
            <a:pPr marL="0" indent="0" algn="r" rtl="1">
              <a:buNone/>
            </a:pPr>
            <a:r>
              <a:rPr lang="fa-IR" sz="2400" dirty="0"/>
              <a:t>آشنایی با ابزارهای جستجودروب</a:t>
            </a:r>
          </a:p>
          <a:p>
            <a:pPr algn="r" rtl="1">
              <a:buFont typeface="Wingdings" panose="05000000000000000000" pitchFamily="2" charset="2"/>
              <a:buChar char="v"/>
            </a:pPr>
            <a:r>
              <a:rPr lang="fa-IR" sz="2400" dirty="0"/>
              <a:t>     معرفی موتورهای جستجو</a:t>
            </a:r>
          </a:p>
          <a:p>
            <a:pPr algn="r" rtl="1">
              <a:buFont typeface="Wingdings" panose="05000000000000000000" pitchFamily="2" charset="2"/>
              <a:buChar char="v"/>
            </a:pPr>
            <a:r>
              <a:rPr lang="fa-IR" sz="2400" dirty="0"/>
              <a:t>     معرفی ابر موتورهای جستجو</a:t>
            </a:r>
          </a:p>
          <a:p>
            <a:pPr algn="r" rtl="1">
              <a:buFont typeface="Wingdings" panose="05000000000000000000" pitchFamily="2" charset="2"/>
              <a:buChar char="v"/>
            </a:pPr>
            <a:r>
              <a:rPr lang="fa-IR" sz="2400" dirty="0"/>
              <a:t>     معرفی راهنماهای موضوعی</a:t>
            </a:r>
          </a:p>
          <a:p>
            <a:pPr algn="r" rtl="1">
              <a:buFont typeface="Wingdings" panose="05000000000000000000" pitchFamily="2" charset="2"/>
              <a:buChar char="v"/>
            </a:pPr>
            <a:r>
              <a:rPr lang="fa-IR" sz="2400" dirty="0"/>
              <a:t>     معرفی پایگاههای داده </a:t>
            </a:r>
          </a:p>
          <a:p>
            <a:pPr marL="0" indent="0" algn="r" rtl="1">
              <a:buNone/>
            </a:pPr>
            <a:r>
              <a:rPr lang="fa-IR" sz="2400" b="1" dirty="0">
                <a:solidFill>
                  <a:schemeClr val="accent4">
                    <a:lumMod val="40000"/>
                    <a:lumOff val="60000"/>
                  </a:schemeClr>
                </a:solidFill>
              </a:rPr>
              <a:t>قسمت دوم :</a:t>
            </a:r>
          </a:p>
          <a:p>
            <a:pPr algn="r" rtl="1">
              <a:buFont typeface="Wingdings" panose="05000000000000000000" pitchFamily="2" charset="2"/>
              <a:buChar char="v"/>
            </a:pPr>
            <a:r>
              <a:rPr lang="fa-IR" sz="2400" dirty="0"/>
              <a:t>    آشنایی با سرعنوانهای موضوعی پزشکی</a:t>
            </a:r>
            <a:r>
              <a:rPr lang="en-US" sz="2400" b="1" dirty="0"/>
              <a:t> Medical Subject </a:t>
            </a:r>
            <a:r>
              <a:rPr lang="en-US" sz="2400" b="1" dirty="0" err="1"/>
              <a:t>Headinng</a:t>
            </a:r>
            <a:r>
              <a:rPr lang="en-US" sz="2400" b="1" dirty="0"/>
              <a:t> </a:t>
            </a:r>
            <a:r>
              <a:rPr lang="fa-IR" sz="2400" dirty="0"/>
              <a:t> </a:t>
            </a:r>
          </a:p>
          <a:p>
            <a:pPr algn="r" rtl="1">
              <a:buFont typeface="Wingdings" panose="05000000000000000000" pitchFamily="2" charset="2"/>
              <a:buChar char="v"/>
            </a:pPr>
            <a:r>
              <a:rPr lang="fa-IR" sz="2400" dirty="0"/>
              <a:t>    دسترسی به پایگاههای داده</a:t>
            </a:r>
          </a:p>
          <a:p>
            <a:pPr algn="r" rtl="1">
              <a:buFont typeface="Wingdings" panose="05000000000000000000" pitchFamily="2" charset="2"/>
              <a:buChar char="v"/>
            </a:pPr>
            <a:r>
              <a:rPr lang="fa-IR" sz="2400" dirty="0"/>
              <a:t>    جستجو در پایگاه </a:t>
            </a:r>
            <a:r>
              <a:rPr lang="en-US" sz="2400" dirty="0"/>
              <a:t>PubMed</a:t>
            </a:r>
            <a:endParaRPr lang="fa-IR" sz="2400" dirty="0"/>
          </a:p>
          <a:p>
            <a:pPr algn="r" rtl="1">
              <a:buFont typeface="Wingdings" panose="05000000000000000000" pitchFamily="2" charset="2"/>
              <a:buChar char="v"/>
            </a:pPr>
            <a:r>
              <a:rPr lang="fa-IR" sz="2400" dirty="0"/>
              <a:t>   دسترسی به دانش لینک </a:t>
            </a:r>
          </a:p>
          <a:p>
            <a:pPr marL="0" indent="0" algn="r" rtl="1">
              <a:buNone/>
            </a:pPr>
            <a:endParaRPr lang="fa-IR" sz="2400" dirty="0"/>
          </a:p>
          <a:p>
            <a:pPr marL="0" indent="0" algn="r" rtl="1">
              <a:buNone/>
            </a:pPr>
            <a:endParaRPr lang="fa-IR" dirty="0"/>
          </a:p>
          <a:p>
            <a:pPr marL="0" indent="0" algn="r" rtl="1">
              <a:buNone/>
            </a:pPr>
            <a:endParaRPr lang="fa-IR" dirty="0"/>
          </a:p>
        </p:txBody>
      </p:sp>
    </p:spTree>
    <p:extLst>
      <p:ext uri="{BB962C8B-B14F-4D97-AF65-F5344CB8AC3E}">
        <p14:creationId xmlns:p14="http://schemas.microsoft.com/office/powerpoint/2010/main" val="97793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9FC93-D0CB-4067-A8D5-FD5692663E23}"/>
              </a:ext>
            </a:extLst>
          </p:cNvPr>
          <p:cNvSpPr>
            <a:spLocks noGrp="1"/>
          </p:cNvSpPr>
          <p:nvPr>
            <p:ph type="title"/>
          </p:nvPr>
        </p:nvSpPr>
        <p:spPr>
          <a:xfrm>
            <a:off x="838200" y="219710"/>
            <a:ext cx="10515600" cy="780244"/>
          </a:xfrm>
        </p:spPr>
        <p:txBody>
          <a:bodyPr>
            <a:noAutofit/>
          </a:bodyPr>
          <a:lstStyle/>
          <a:p>
            <a:pPr algn="r" rtl="1"/>
            <a:r>
              <a:rPr lang="fa-IR" sz="2800" b="1" dirty="0">
                <a:solidFill>
                  <a:srgbClr val="C00000"/>
                </a:solidFill>
              </a:rPr>
              <a:t>عملگرهای</a:t>
            </a:r>
            <a:r>
              <a:rPr lang="en-US" sz="2800" b="1" dirty="0">
                <a:solidFill>
                  <a:srgbClr val="C00000"/>
                </a:solidFill>
              </a:rPr>
              <a:t>  </a:t>
            </a:r>
            <a:r>
              <a:rPr lang="fa-IR" sz="2800" b="1" dirty="0">
                <a:solidFill>
                  <a:srgbClr val="C00000"/>
                </a:solidFill>
              </a:rPr>
              <a:t>بولین( </a:t>
            </a:r>
            <a:r>
              <a:rPr lang="en-US" sz="2800" b="1" dirty="0">
                <a:solidFill>
                  <a:srgbClr val="C00000"/>
                </a:solidFill>
              </a:rPr>
              <a:t>Boolean</a:t>
            </a:r>
            <a:r>
              <a:rPr lang="fa-IR" sz="2800" b="1" dirty="0">
                <a:solidFill>
                  <a:srgbClr val="C00000"/>
                </a:solidFill>
              </a:rPr>
              <a:t>)</a:t>
            </a:r>
          </a:p>
        </p:txBody>
      </p:sp>
      <p:sp>
        <p:nvSpPr>
          <p:cNvPr id="3" name="Text Placeholder 2">
            <a:extLst>
              <a:ext uri="{FF2B5EF4-FFF2-40B4-BE49-F238E27FC236}">
                <a16:creationId xmlns:a16="http://schemas.microsoft.com/office/drawing/2014/main" id="{B749F3C2-EABA-4A82-888E-1936D56DBF8D}"/>
              </a:ext>
            </a:extLst>
          </p:cNvPr>
          <p:cNvSpPr>
            <a:spLocks noGrp="1"/>
          </p:cNvSpPr>
          <p:nvPr>
            <p:ph type="body" idx="1"/>
          </p:nvPr>
        </p:nvSpPr>
        <p:spPr>
          <a:xfrm>
            <a:off x="831850" y="999954"/>
            <a:ext cx="10515600" cy="5089697"/>
          </a:xfrm>
        </p:spPr>
        <p:txBody>
          <a:bodyPr/>
          <a:lstStyle/>
          <a:p>
            <a:pPr algn="r" rtl="1">
              <a:lnSpc>
                <a:spcPct val="150000"/>
              </a:lnSpc>
            </a:pPr>
            <a:r>
              <a:rPr lang="fa-IR" dirty="0">
                <a:solidFill>
                  <a:schemeClr val="tx1"/>
                </a:solidFill>
              </a:rPr>
              <a:t>استفاده از عملگرها اصلی ترین کار برای به کار گرفتن کلید واژه هاست.چون کلید واژه های  مترادف و مجزا رو باید به هم متصل کرد  و به هم ربط داده شوند تا فرمول و استراتژی جستجو نوشته شود. </a:t>
            </a:r>
            <a:endParaRPr lang="en-US" dirty="0">
              <a:solidFill>
                <a:schemeClr val="tx1"/>
              </a:solidFill>
            </a:endParaRPr>
          </a:p>
          <a:p>
            <a:pPr algn="r">
              <a:lnSpc>
                <a:spcPct val="150000"/>
              </a:lnSpc>
            </a:pPr>
            <a:endParaRPr lang="fa-IR" dirty="0">
              <a:solidFill>
                <a:schemeClr val="tx1"/>
              </a:solidFill>
            </a:endParaRPr>
          </a:p>
        </p:txBody>
      </p:sp>
      <p:pic>
        <p:nvPicPr>
          <p:cNvPr id="5" name="Picture 4">
            <a:extLst>
              <a:ext uri="{FF2B5EF4-FFF2-40B4-BE49-F238E27FC236}">
                <a16:creationId xmlns:a16="http://schemas.microsoft.com/office/drawing/2014/main" id="{4C7CBCFC-F933-4565-8B75-E7839F5F6B4D}"/>
              </a:ext>
            </a:extLst>
          </p:cNvPr>
          <p:cNvPicPr/>
          <p:nvPr/>
        </p:nvPicPr>
        <p:blipFill>
          <a:blip r:embed="rId2">
            <a:extLst>
              <a:ext uri="{28A0092B-C50C-407E-A947-70E740481C1C}">
                <a14:useLocalDpi xmlns:a14="http://schemas.microsoft.com/office/drawing/2010/main" val="0"/>
              </a:ext>
            </a:extLst>
          </a:blip>
          <a:stretch>
            <a:fillRect/>
          </a:stretch>
        </p:blipFill>
        <p:spPr>
          <a:xfrm>
            <a:off x="2447778" y="2912745"/>
            <a:ext cx="7230793" cy="3176906"/>
          </a:xfrm>
          <a:prstGeom prst="rect">
            <a:avLst/>
          </a:prstGeom>
        </p:spPr>
      </p:pic>
      <p:sp>
        <p:nvSpPr>
          <p:cNvPr id="6" name="Arrow: Up 5">
            <a:extLst>
              <a:ext uri="{FF2B5EF4-FFF2-40B4-BE49-F238E27FC236}">
                <a16:creationId xmlns:a16="http://schemas.microsoft.com/office/drawing/2014/main" id="{24743277-563B-4BEA-A0F8-D21D828424F6}"/>
              </a:ext>
            </a:extLst>
          </p:cNvPr>
          <p:cNvSpPr/>
          <p:nvPr/>
        </p:nvSpPr>
        <p:spPr>
          <a:xfrm>
            <a:off x="8496886" y="4865762"/>
            <a:ext cx="1354943" cy="12238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81241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AC6C12-BAF7-4C38-A69E-D77E48366DEC}"/>
              </a:ext>
            </a:extLst>
          </p:cNvPr>
          <p:cNvSpPr>
            <a:spLocks noGrp="1"/>
          </p:cNvSpPr>
          <p:nvPr>
            <p:ph type="body" idx="1"/>
          </p:nvPr>
        </p:nvSpPr>
        <p:spPr>
          <a:xfrm>
            <a:off x="831850" y="1186607"/>
            <a:ext cx="10515600" cy="4903043"/>
          </a:xfrm>
        </p:spPr>
        <p:txBody>
          <a:bodyPr/>
          <a:lstStyle/>
          <a:p>
            <a:pPr algn="r" rtl="1"/>
            <a:r>
              <a:rPr lang="en-US" dirty="0">
                <a:solidFill>
                  <a:schemeClr val="tx1"/>
                </a:solidFill>
              </a:rPr>
              <a:t>  AND</a:t>
            </a:r>
            <a:r>
              <a:rPr lang="fa-IR" dirty="0">
                <a:solidFill>
                  <a:schemeClr val="tx1"/>
                </a:solidFill>
              </a:rPr>
              <a:t>اشتراک بین مقالات مورد نظر ما هستند  در استراتژی می توان همه کلیدواژهای یا چند کلید واژه  را نوشت.</a:t>
            </a:r>
          </a:p>
          <a:p>
            <a:pPr algn="r" rtl="1"/>
            <a:endParaRPr lang="en-US" dirty="0">
              <a:solidFill>
                <a:schemeClr val="tx1"/>
              </a:solidFill>
            </a:endParaRPr>
          </a:p>
          <a:p>
            <a:pPr algn="r" rtl="1"/>
            <a:r>
              <a:rPr lang="en-US" dirty="0">
                <a:solidFill>
                  <a:schemeClr val="tx1"/>
                </a:solidFill>
              </a:rPr>
              <a:t>OR</a:t>
            </a:r>
            <a:r>
              <a:rPr lang="fa-IR" dirty="0">
                <a:solidFill>
                  <a:schemeClr val="tx1"/>
                </a:solidFill>
              </a:rPr>
              <a:t> عملگری که دستور میدهد کلید واژهای مترادف رو با این عملگر جدا میکنیم </a:t>
            </a:r>
          </a:p>
          <a:p>
            <a:pPr algn="r" rtl="1"/>
            <a:r>
              <a:rPr lang="fa-IR" dirty="0">
                <a:solidFill>
                  <a:schemeClr val="tx1"/>
                </a:solidFill>
              </a:rPr>
              <a:t>مثال </a:t>
            </a:r>
            <a:r>
              <a:rPr lang="en-US" dirty="0">
                <a:solidFill>
                  <a:schemeClr val="tx1"/>
                </a:solidFill>
              </a:rPr>
              <a:t> stress , hard working </a:t>
            </a:r>
            <a:r>
              <a:rPr lang="fa-IR" dirty="0">
                <a:solidFill>
                  <a:schemeClr val="tx1"/>
                </a:solidFill>
              </a:rPr>
              <a:t>هم تراز هستند ما دراستراتژی  سرچ دستور میدهیم که یا این یا آن  در مقاله ها باشند.</a:t>
            </a:r>
          </a:p>
          <a:p>
            <a:pPr algn="r" rtl="1"/>
            <a:endParaRPr lang="fa-IR" dirty="0">
              <a:solidFill>
                <a:schemeClr val="tx1"/>
              </a:solidFill>
            </a:endParaRPr>
          </a:p>
          <a:p>
            <a:pPr algn="r" rtl="1"/>
            <a:r>
              <a:rPr lang="en-US" dirty="0">
                <a:solidFill>
                  <a:schemeClr val="tx1"/>
                </a:solidFill>
              </a:rPr>
              <a:t>NOT</a:t>
            </a:r>
            <a:r>
              <a:rPr lang="fa-IR" dirty="0">
                <a:solidFill>
                  <a:schemeClr val="tx1"/>
                </a:solidFill>
              </a:rPr>
              <a:t> به معنای نیست. </a:t>
            </a:r>
            <a:endParaRPr lang="en-US" dirty="0">
              <a:solidFill>
                <a:schemeClr val="tx1"/>
              </a:solidFill>
            </a:endParaRPr>
          </a:p>
          <a:p>
            <a:pPr algn="r" rtl="1"/>
            <a:endParaRPr lang="en-US" dirty="0">
              <a:solidFill>
                <a:schemeClr val="tx1"/>
              </a:solidFill>
            </a:endParaRPr>
          </a:p>
          <a:p>
            <a:pPr algn="r" rtl="1"/>
            <a:r>
              <a:rPr lang="fa-IR" dirty="0">
                <a:solidFill>
                  <a:schemeClr val="tx1"/>
                </a:solidFill>
              </a:rPr>
              <a:t>4-مفاهیم مجزا باید با </a:t>
            </a:r>
            <a:r>
              <a:rPr lang="en-US" dirty="0">
                <a:solidFill>
                  <a:schemeClr val="tx1"/>
                </a:solidFill>
              </a:rPr>
              <a:t>AND  </a:t>
            </a:r>
            <a:r>
              <a:rPr lang="fa-IR" dirty="0">
                <a:solidFill>
                  <a:schemeClr val="tx1"/>
                </a:solidFill>
              </a:rPr>
              <a:t>از هم جدا شوند اما هم معنی ها با </a:t>
            </a:r>
            <a:r>
              <a:rPr lang="en-US" dirty="0">
                <a:solidFill>
                  <a:schemeClr val="tx1"/>
                </a:solidFill>
              </a:rPr>
              <a:t>OR </a:t>
            </a:r>
            <a:r>
              <a:rPr lang="fa-IR" dirty="0">
                <a:solidFill>
                  <a:schemeClr val="tx1"/>
                </a:solidFill>
              </a:rPr>
              <a:t> ازهم جدا شوند.</a:t>
            </a:r>
          </a:p>
        </p:txBody>
      </p:sp>
    </p:spTree>
    <p:extLst>
      <p:ext uri="{BB962C8B-B14F-4D97-AF65-F5344CB8AC3E}">
        <p14:creationId xmlns:p14="http://schemas.microsoft.com/office/powerpoint/2010/main" val="1530601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F557B0-C483-48F9-BB04-E15E83FB464E}"/>
              </a:ext>
            </a:extLst>
          </p:cNvPr>
          <p:cNvSpPr>
            <a:spLocks noGrp="1"/>
          </p:cNvSpPr>
          <p:nvPr>
            <p:ph type="body" idx="1"/>
          </p:nvPr>
        </p:nvSpPr>
        <p:spPr>
          <a:xfrm>
            <a:off x="422031" y="337625"/>
            <a:ext cx="11268221" cy="6147581"/>
          </a:xfrm>
        </p:spPr>
        <p:txBody>
          <a:bodyPr>
            <a:normAutofit/>
          </a:bodyPr>
          <a:lstStyle/>
          <a:p>
            <a:pPr algn="just" rtl="1">
              <a:lnSpc>
                <a:spcPct val="150000"/>
              </a:lnSpc>
            </a:pPr>
            <a:endParaRPr lang="fa-IR" dirty="0">
              <a:solidFill>
                <a:schemeClr val="tx1"/>
              </a:solidFill>
            </a:endParaRPr>
          </a:p>
          <a:p>
            <a:pPr algn="just" rtl="1">
              <a:lnSpc>
                <a:spcPct val="150000"/>
              </a:lnSpc>
            </a:pPr>
            <a:r>
              <a:rPr lang="fa-IR" dirty="0">
                <a:solidFill>
                  <a:srgbClr val="C00000"/>
                </a:solidFill>
              </a:rPr>
              <a:t>انواع دیگر عملگر:</a:t>
            </a:r>
          </a:p>
          <a:p>
            <a:pPr algn="just" rtl="1">
              <a:lnSpc>
                <a:spcPct val="150000"/>
              </a:lnSpc>
            </a:pPr>
            <a:r>
              <a:rPr lang="fa-IR" dirty="0">
                <a:solidFill>
                  <a:schemeClr val="tx1"/>
                </a:solidFill>
              </a:rPr>
              <a:t>کلیدواژه  اگر با  عملگرهای بولین بکار رود در مقایسه با فرم ساده جستجو یا مش کردن کلیدواژه ها با حجم زیادی از مقاله روبرو خواهیم شد اما اگر با "     " استفاده شود یعنی مقالاتی که دقیقا با همین کلیدواژه وساختار است رابه ما نشان بده و آنها را ازهم جدا نکن ونتایج متفاوت خواهد بود. پس وقتی میخوایم ساختار به هم نریزد باید کلید واژه را داخل کوتیشن مارک  قرار دهیم.</a:t>
            </a:r>
          </a:p>
          <a:p>
            <a:pPr algn="just" rtl="1">
              <a:lnSpc>
                <a:spcPct val="150000"/>
              </a:lnSpc>
            </a:pPr>
            <a:r>
              <a:rPr lang="fa-IR" dirty="0">
                <a:solidFill>
                  <a:schemeClr val="tx1"/>
                </a:solidFill>
              </a:rPr>
              <a:t>2-  جستجو براساس  ریشه لغات مثلا کلمه </a:t>
            </a:r>
            <a:r>
              <a:rPr lang="en-US" dirty="0">
                <a:solidFill>
                  <a:schemeClr val="tx1"/>
                </a:solidFill>
              </a:rPr>
              <a:t>behavior</a:t>
            </a:r>
            <a:r>
              <a:rPr lang="fa-IR" dirty="0">
                <a:solidFill>
                  <a:schemeClr val="tx1"/>
                </a:solidFill>
              </a:rPr>
              <a:t> که چند تا کلمه از مشتقات آن  وجود دارد اما نمیتوانیم همه آنها روجستجو کنیم به همین منظوراز ریشه لغت استفاده کرده وبالای آن یک ستاره قرارمیدهیم  ( ترانکیشن) یا علامت سوال میزاریم یعنی این ریشه است و برو مقالاتی که بااین ریشه است رو بازیابی کن. </a:t>
            </a:r>
          </a:p>
          <a:p>
            <a:pPr algn="just" rtl="1">
              <a:lnSpc>
                <a:spcPct val="150000"/>
              </a:lnSpc>
            </a:pPr>
            <a:r>
              <a:rPr lang="fa-IR" dirty="0">
                <a:solidFill>
                  <a:schemeClr val="tx1"/>
                </a:solidFill>
              </a:rPr>
              <a:t> 3- همیشه کلمات رو جمع جستجو کنید نتیجه بهتری خواهید گرفت.</a:t>
            </a:r>
          </a:p>
          <a:p>
            <a:pPr algn="just" rtl="1">
              <a:lnSpc>
                <a:spcPct val="150000"/>
              </a:lnSpc>
            </a:pPr>
            <a:endParaRPr lang="en-US" dirty="0">
              <a:solidFill>
                <a:schemeClr val="tx1"/>
              </a:solidFill>
            </a:endParaRPr>
          </a:p>
          <a:p>
            <a:pPr algn="just">
              <a:lnSpc>
                <a:spcPct val="150000"/>
              </a:lnSpc>
            </a:pPr>
            <a:endParaRPr lang="fa-IR" dirty="0">
              <a:solidFill>
                <a:schemeClr val="tx1"/>
              </a:solidFill>
            </a:endParaRPr>
          </a:p>
        </p:txBody>
      </p:sp>
    </p:spTree>
    <p:extLst>
      <p:ext uri="{BB962C8B-B14F-4D97-AF65-F5344CB8AC3E}">
        <p14:creationId xmlns:p14="http://schemas.microsoft.com/office/powerpoint/2010/main" val="2234391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41945F-48C8-46AC-9C6E-D34FE9DD3006}"/>
              </a:ext>
            </a:extLst>
          </p:cNvPr>
          <p:cNvSpPr>
            <a:spLocks noGrp="1"/>
          </p:cNvSpPr>
          <p:nvPr>
            <p:ph type="body" idx="1"/>
          </p:nvPr>
        </p:nvSpPr>
        <p:spPr>
          <a:xfrm>
            <a:off x="831850" y="478303"/>
            <a:ext cx="10515600" cy="5611348"/>
          </a:xfrm>
        </p:spPr>
        <p:txBody>
          <a:bodyPr/>
          <a:lstStyle/>
          <a:p>
            <a:pPr algn="r" rtl="1"/>
            <a:r>
              <a:rPr lang="fa-IR" dirty="0">
                <a:solidFill>
                  <a:srgbClr val="C00000"/>
                </a:solidFill>
              </a:rPr>
              <a:t>جستجو در </a:t>
            </a:r>
            <a:r>
              <a:rPr lang="en-US" dirty="0">
                <a:solidFill>
                  <a:srgbClr val="C00000"/>
                </a:solidFill>
              </a:rPr>
              <a:t>PUBMED</a:t>
            </a:r>
            <a:endParaRPr lang="fa-IR" dirty="0">
              <a:solidFill>
                <a:srgbClr val="C00000"/>
              </a:solidFill>
            </a:endParaRPr>
          </a:p>
        </p:txBody>
      </p:sp>
      <p:pic>
        <p:nvPicPr>
          <p:cNvPr id="5" name="Picture 4">
            <a:extLst>
              <a:ext uri="{FF2B5EF4-FFF2-40B4-BE49-F238E27FC236}">
                <a16:creationId xmlns:a16="http://schemas.microsoft.com/office/drawing/2014/main" id="{1FE4EB7B-3BEC-4256-BD68-02793B476C4C}"/>
              </a:ext>
            </a:extLst>
          </p:cNvPr>
          <p:cNvPicPr/>
          <p:nvPr/>
        </p:nvPicPr>
        <p:blipFill>
          <a:blip r:embed="rId2"/>
          <a:stretch>
            <a:fillRect/>
          </a:stretch>
        </p:blipFill>
        <p:spPr>
          <a:xfrm>
            <a:off x="2053884" y="1434904"/>
            <a:ext cx="7934178" cy="4346917"/>
          </a:xfrm>
          <a:prstGeom prst="rect">
            <a:avLst/>
          </a:prstGeom>
        </p:spPr>
      </p:pic>
    </p:spTree>
    <p:extLst>
      <p:ext uri="{BB962C8B-B14F-4D97-AF65-F5344CB8AC3E}">
        <p14:creationId xmlns:p14="http://schemas.microsoft.com/office/powerpoint/2010/main" val="1115162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49147F-10F4-4D1D-A1E0-F81F8280A818}"/>
              </a:ext>
            </a:extLst>
          </p:cNvPr>
          <p:cNvSpPr>
            <a:spLocks noGrp="1"/>
          </p:cNvSpPr>
          <p:nvPr>
            <p:ph type="body" idx="1"/>
          </p:nvPr>
        </p:nvSpPr>
        <p:spPr>
          <a:xfrm>
            <a:off x="309489" y="450166"/>
            <a:ext cx="11037961" cy="5964701"/>
          </a:xfrm>
        </p:spPr>
        <p:txBody>
          <a:bodyPr/>
          <a:lstStyle/>
          <a:p>
            <a:endParaRPr lang="fa-IR" dirty="0"/>
          </a:p>
        </p:txBody>
      </p:sp>
      <p:pic>
        <p:nvPicPr>
          <p:cNvPr id="4" name="Picture 3">
            <a:extLst>
              <a:ext uri="{FF2B5EF4-FFF2-40B4-BE49-F238E27FC236}">
                <a16:creationId xmlns:a16="http://schemas.microsoft.com/office/drawing/2014/main" id="{229CF4AB-4349-457A-B82B-B234C7024BB6}"/>
              </a:ext>
            </a:extLst>
          </p:cNvPr>
          <p:cNvPicPr/>
          <p:nvPr/>
        </p:nvPicPr>
        <p:blipFill>
          <a:blip r:embed="rId2"/>
          <a:stretch>
            <a:fillRect/>
          </a:stretch>
        </p:blipFill>
        <p:spPr>
          <a:xfrm>
            <a:off x="1083212" y="914400"/>
            <a:ext cx="9720776" cy="4839286"/>
          </a:xfrm>
          <a:prstGeom prst="rect">
            <a:avLst/>
          </a:prstGeom>
        </p:spPr>
      </p:pic>
    </p:spTree>
    <p:extLst>
      <p:ext uri="{BB962C8B-B14F-4D97-AF65-F5344CB8AC3E}">
        <p14:creationId xmlns:p14="http://schemas.microsoft.com/office/powerpoint/2010/main" val="3149521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91F4AF-1E53-46AC-837E-F6B1059A58F9}"/>
              </a:ext>
            </a:extLst>
          </p:cNvPr>
          <p:cNvSpPr>
            <a:spLocks noGrp="1"/>
          </p:cNvSpPr>
          <p:nvPr>
            <p:ph type="body" idx="1"/>
          </p:nvPr>
        </p:nvSpPr>
        <p:spPr>
          <a:xfrm>
            <a:off x="831850" y="407963"/>
            <a:ext cx="10515600" cy="6450037"/>
          </a:xfrm>
        </p:spPr>
        <p:txBody>
          <a:bodyPr/>
          <a:lstStyle/>
          <a:p>
            <a:endParaRPr lang="fa-IR" dirty="0"/>
          </a:p>
        </p:txBody>
      </p:sp>
      <p:pic>
        <p:nvPicPr>
          <p:cNvPr id="4" name="Picture 3">
            <a:extLst>
              <a:ext uri="{FF2B5EF4-FFF2-40B4-BE49-F238E27FC236}">
                <a16:creationId xmlns:a16="http://schemas.microsoft.com/office/drawing/2014/main" id="{DA9F1D2A-CAA9-43C0-A79F-1CEAB7A9CA65}"/>
              </a:ext>
            </a:extLst>
          </p:cNvPr>
          <p:cNvPicPr/>
          <p:nvPr/>
        </p:nvPicPr>
        <p:blipFill>
          <a:blip r:embed="rId2"/>
          <a:stretch>
            <a:fillRect/>
          </a:stretch>
        </p:blipFill>
        <p:spPr>
          <a:xfrm>
            <a:off x="1631852" y="773723"/>
            <a:ext cx="9214339" cy="5676313"/>
          </a:xfrm>
          <a:prstGeom prst="rect">
            <a:avLst/>
          </a:prstGeom>
        </p:spPr>
      </p:pic>
    </p:spTree>
    <p:extLst>
      <p:ext uri="{BB962C8B-B14F-4D97-AF65-F5344CB8AC3E}">
        <p14:creationId xmlns:p14="http://schemas.microsoft.com/office/powerpoint/2010/main" val="2676115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563C52-6F95-462E-A5AB-4B672F0D1CE9}"/>
              </a:ext>
            </a:extLst>
          </p:cNvPr>
          <p:cNvSpPr>
            <a:spLocks noGrp="1"/>
          </p:cNvSpPr>
          <p:nvPr>
            <p:ph type="body" idx="1"/>
          </p:nvPr>
        </p:nvSpPr>
        <p:spPr>
          <a:xfrm>
            <a:off x="831850" y="407963"/>
            <a:ext cx="10515600" cy="6147582"/>
          </a:xfrm>
        </p:spPr>
        <p:txBody>
          <a:bodyPr/>
          <a:lstStyle/>
          <a:p>
            <a:endParaRPr lang="fa-IR" dirty="0"/>
          </a:p>
        </p:txBody>
      </p:sp>
      <p:pic>
        <p:nvPicPr>
          <p:cNvPr id="4" name="Picture 3">
            <a:extLst>
              <a:ext uri="{FF2B5EF4-FFF2-40B4-BE49-F238E27FC236}">
                <a16:creationId xmlns:a16="http://schemas.microsoft.com/office/drawing/2014/main" id="{46F08C80-0DF8-4E41-94D8-9104FCE2E6EE}"/>
              </a:ext>
            </a:extLst>
          </p:cNvPr>
          <p:cNvPicPr/>
          <p:nvPr/>
        </p:nvPicPr>
        <p:blipFill>
          <a:blip r:embed="rId2"/>
          <a:stretch>
            <a:fillRect/>
          </a:stretch>
        </p:blipFill>
        <p:spPr>
          <a:xfrm>
            <a:off x="1561514" y="647115"/>
            <a:ext cx="8961119" cy="5908430"/>
          </a:xfrm>
          <a:prstGeom prst="rect">
            <a:avLst/>
          </a:prstGeom>
        </p:spPr>
      </p:pic>
    </p:spTree>
    <p:extLst>
      <p:ext uri="{BB962C8B-B14F-4D97-AF65-F5344CB8AC3E}">
        <p14:creationId xmlns:p14="http://schemas.microsoft.com/office/powerpoint/2010/main" val="2608680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9F57AD-E7E7-4A23-A58F-1076664B65ED}"/>
              </a:ext>
            </a:extLst>
          </p:cNvPr>
          <p:cNvSpPr>
            <a:spLocks noGrp="1"/>
          </p:cNvSpPr>
          <p:nvPr>
            <p:ph type="body" idx="1"/>
          </p:nvPr>
        </p:nvSpPr>
        <p:spPr>
          <a:xfrm>
            <a:off x="831850" y="436099"/>
            <a:ext cx="10515600" cy="6091310"/>
          </a:xfrm>
        </p:spPr>
        <p:txBody>
          <a:bodyPr>
            <a:normAutofit/>
          </a:bodyPr>
          <a:lstStyle/>
          <a:p>
            <a:pPr algn="r">
              <a:lnSpc>
                <a:spcPct val="150000"/>
              </a:lnSpc>
            </a:pPr>
            <a:r>
              <a:rPr lang="fa-IR" b="1" dirty="0">
                <a:solidFill>
                  <a:srgbClr val="C00000"/>
                </a:solidFill>
              </a:rPr>
              <a:t>دانش لینک</a:t>
            </a:r>
          </a:p>
          <a:p>
            <a:pPr algn="r" rtl="1">
              <a:lnSpc>
                <a:spcPct val="150000"/>
              </a:lnSpc>
            </a:pPr>
            <a:r>
              <a:rPr lang="fa-IR" dirty="0">
                <a:solidFill>
                  <a:schemeClr val="tx1"/>
                </a:solidFill>
              </a:rPr>
              <a:t>1-</a:t>
            </a:r>
            <a:r>
              <a:rPr lang="fa-IR" dirty="0"/>
              <a:t> </a:t>
            </a:r>
            <a:r>
              <a:rPr lang="fa-IR" dirty="0">
                <a:solidFill>
                  <a:schemeClr val="tx1"/>
                </a:solidFill>
              </a:rPr>
              <a:t>ورود به صفحه دانش لینک</a:t>
            </a:r>
            <a:r>
              <a:rPr lang="en-US" u="sng" dirty="0">
                <a:solidFill>
                  <a:schemeClr val="tx1"/>
                </a:solidFill>
                <a:hlinkClick r:id="rId2">
                  <a:extLst>
                    <a:ext uri="{A12FA001-AC4F-418D-AE19-62706E023703}">
                      <ahyp:hlinkClr xmlns:ahyp="http://schemas.microsoft.com/office/drawing/2018/hyperlinkcolor" val="tx"/>
                    </a:ext>
                  </a:extLst>
                </a:hlinkClick>
              </a:rPr>
              <a:t>Lums.daneshlink.ac.ir</a:t>
            </a:r>
            <a:r>
              <a:rPr lang="en-US" dirty="0">
                <a:solidFill>
                  <a:schemeClr val="tx1"/>
                </a:solidFill>
              </a:rPr>
              <a:t>  </a:t>
            </a:r>
            <a:r>
              <a:rPr lang="fa-IR" dirty="0">
                <a:solidFill>
                  <a:schemeClr val="tx1"/>
                </a:solidFill>
              </a:rPr>
              <a:t> یا دسترسی از طریق صفحه  کتابخانه دیجیتال کتابخانه مرکزی</a:t>
            </a:r>
            <a:r>
              <a:rPr lang="en-US" dirty="0">
                <a:solidFill>
                  <a:schemeClr val="tx1"/>
                </a:solidFill>
                <a:hlinkClick r:id="rId3"/>
              </a:rPr>
              <a:t>http://diglib.lums.ac.ir/</a:t>
            </a:r>
            <a:endParaRPr lang="en-US" dirty="0">
              <a:solidFill>
                <a:schemeClr val="tx1"/>
              </a:solidFill>
            </a:endParaRPr>
          </a:p>
          <a:p>
            <a:pPr algn="r" rtl="1">
              <a:lnSpc>
                <a:spcPct val="150000"/>
              </a:lnSpc>
            </a:pPr>
            <a:r>
              <a:rPr lang="fa-IR" dirty="0">
                <a:solidFill>
                  <a:schemeClr val="tx1"/>
                </a:solidFill>
              </a:rPr>
              <a:t> 2- ثبت نام </a:t>
            </a:r>
          </a:p>
          <a:p>
            <a:pPr algn="r" rtl="1">
              <a:lnSpc>
                <a:spcPct val="150000"/>
              </a:lnSpc>
            </a:pPr>
            <a:r>
              <a:rPr lang="fa-IR" dirty="0">
                <a:solidFill>
                  <a:schemeClr val="tx1"/>
                </a:solidFill>
              </a:rPr>
              <a:t>3- جستجوی مقالات </a:t>
            </a:r>
            <a:endParaRPr lang="en-US" dirty="0">
              <a:solidFill>
                <a:schemeClr val="tx1"/>
              </a:solidFill>
            </a:endParaRPr>
          </a:p>
          <a:p>
            <a:pPr algn="r" rtl="1">
              <a:lnSpc>
                <a:spcPct val="150000"/>
              </a:lnSpc>
            </a:pPr>
            <a:r>
              <a:rPr lang="fa-IR" dirty="0">
                <a:solidFill>
                  <a:schemeClr val="tx1"/>
                </a:solidFill>
              </a:rPr>
              <a:t>4- دسترسی به پایگاههای اطلاعاتی به صورت مستقیم براساس حروف الفبایی نام پایگاه </a:t>
            </a:r>
            <a:endParaRPr lang="en-US" dirty="0">
              <a:solidFill>
                <a:schemeClr val="tx1"/>
              </a:solidFill>
            </a:endParaRPr>
          </a:p>
          <a:p>
            <a:pPr algn="r" rtl="1">
              <a:lnSpc>
                <a:spcPct val="150000"/>
              </a:lnSpc>
            </a:pPr>
            <a:r>
              <a:rPr lang="fa-IR" dirty="0">
                <a:solidFill>
                  <a:schemeClr val="tx1"/>
                </a:solidFill>
              </a:rPr>
              <a:t>5- چک سرقت ادبی و گرامری </a:t>
            </a:r>
            <a:endParaRPr lang="en-US" dirty="0">
              <a:solidFill>
                <a:schemeClr val="tx1"/>
              </a:solidFill>
            </a:endParaRPr>
          </a:p>
          <a:p>
            <a:pPr algn="r" rtl="1">
              <a:lnSpc>
                <a:spcPct val="150000"/>
              </a:lnSpc>
            </a:pPr>
            <a:r>
              <a:rPr lang="fa-IR" dirty="0">
                <a:solidFill>
                  <a:schemeClr val="tx1"/>
                </a:solidFill>
              </a:rPr>
              <a:t>6- دسترسی به کتاب و پایان نامه </a:t>
            </a:r>
            <a:endParaRPr lang="en-US" dirty="0">
              <a:solidFill>
                <a:schemeClr val="tx1"/>
              </a:solidFill>
            </a:endParaRPr>
          </a:p>
          <a:p>
            <a:pPr algn="r" rtl="1">
              <a:lnSpc>
                <a:spcPct val="150000"/>
              </a:lnSpc>
            </a:pPr>
            <a:r>
              <a:rPr lang="fa-IR" dirty="0">
                <a:solidFill>
                  <a:schemeClr val="tx1"/>
                </a:solidFill>
              </a:rPr>
              <a:t>7- استفاده از راهنماهای دانش لینک بصورت متنی و فیلم </a:t>
            </a:r>
            <a:endParaRPr lang="en-US" dirty="0">
              <a:solidFill>
                <a:schemeClr val="tx1"/>
              </a:solidFill>
            </a:endParaRPr>
          </a:p>
          <a:p>
            <a:pPr algn="r">
              <a:lnSpc>
                <a:spcPct val="150000"/>
              </a:lnSpc>
            </a:pPr>
            <a:endParaRPr lang="fa-IR" dirty="0">
              <a:solidFill>
                <a:schemeClr val="tx1"/>
              </a:solidFill>
            </a:endParaRPr>
          </a:p>
        </p:txBody>
      </p:sp>
    </p:spTree>
    <p:extLst>
      <p:ext uri="{BB962C8B-B14F-4D97-AF65-F5344CB8AC3E}">
        <p14:creationId xmlns:p14="http://schemas.microsoft.com/office/powerpoint/2010/main" val="25423352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0620F-0BFE-409C-9821-3AA074FFA6FD}"/>
              </a:ext>
            </a:extLst>
          </p:cNvPr>
          <p:cNvSpPr>
            <a:spLocks noGrp="1"/>
          </p:cNvSpPr>
          <p:nvPr>
            <p:ph type="title"/>
          </p:nvPr>
        </p:nvSpPr>
        <p:spPr/>
        <p:txBody>
          <a:bodyPr/>
          <a:lstStyle/>
          <a:p>
            <a:endParaRPr lang="fa-IR" dirty="0"/>
          </a:p>
        </p:txBody>
      </p:sp>
      <p:sp>
        <p:nvSpPr>
          <p:cNvPr id="3" name="Text Placeholder 2">
            <a:extLst>
              <a:ext uri="{FF2B5EF4-FFF2-40B4-BE49-F238E27FC236}">
                <a16:creationId xmlns:a16="http://schemas.microsoft.com/office/drawing/2014/main" id="{A4E6B2FD-2BF2-48C0-95F9-7E51A43EB7D6}"/>
              </a:ext>
            </a:extLst>
          </p:cNvPr>
          <p:cNvSpPr>
            <a:spLocks noGrp="1"/>
          </p:cNvSpPr>
          <p:nvPr>
            <p:ph type="body" idx="1"/>
          </p:nvPr>
        </p:nvSpPr>
        <p:spPr/>
        <p:txBody>
          <a:bodyPr/>
          <a:lstStyle/>
          <a:p>
            <a:endParaRPr lang="fa-IR" dirty="0"/>
          </a:p>
        </p:txBody>
      </p:sp>
      <p:pic>
        <p:nvPicPr>
          <p:cNvPr id="5" name="Picture 4">
            <a:extLst>
              <a:ext uri="{FF2B5EF4-FFF2-40B4-BE49-F238E27FC236}">
                <a16:creationId xmlns:a16="http://schemas.microsoft.com/office/drawing/2014/main" id="{4E214A6D-B518-4D08-9B2E-9E0110A041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29671"/>
          </a:xfrm>
          <a:prstGeom prst="rect">
            <a:avLst/>
          </a:prstGeom>
        </p:spPr>
      </p:pic>
    </p:spTree>
    <p:extLst>
      <p:ext uri="{BB962C8B-B14F-4D97-AF65-F5344CB8AC3E}">
        <p14:creationId xmlns:p14="http://schemas.microsoft.com/office/powerpoint/2010/main" val="110150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0995E-7E4E-46C9-A710-6B29EA671F4A}"/>
              </a:ext>
            </a:extLst>
          </p:cNvPr>
          <p:cNvSpPr>
            <a:spLocks noGrp="1"/>
          </p:cNvSpPr>
          <p:nvPr>
            <p:ph type="title"/>
          </p:nvPr>
        </p:nvSpPr>
        <p:spPr/>
        <p:txBody>
          <a:bodyPr>
            <a:normAutofit/>
          </a:bodyPr>
          <a:lstStyle/>
          <a:p>
            <a:pPr algn="r"/>
            <a:r>
              <a:rPr lang="fa-IR" sz="2800" dirty="0">
                <a:solidFill>
                  <a:srgbClr val="C00000"/>
                </a:solidFill>
              </a:rPr>
              <a:t>جستجو</a:t>
            </a:r>
          </a:p>
        </p:txBody>
      </p:sp>
      <p:sp>
        <p:nvSpPr>
          <p:cNvPr id="3" name="Content Placeholder 2">
            <a:extLst>
              <a:ext uri="{FF2B5EF4-FFF2-40B4-BE49-F238E27FC236}">
                <a16:creationId xmlns:a16="http://schemas.microsoft.com/office/drawing/2014/main" id="{7A8FD679-28CA-465D-969E-15932747D704}"/>
              </a:ext>
            </a:extLst>
          </p:cNvPr>
          <p:cNvSpPr>
            <a:spLocks noGrp="1"/>
          </p:cNvSpPr>
          <p:nvPr>
            <p:ph idx="1"/>
          </p:nvPr>
        </p:nvSpPr>
        <p:spPr/>
        <p:txBody>
          <a:bodyPr/>
          <a:lstStyle/>
          <a:p>
            <a:pPr marL="0" indent="0" algn="r">
              <a:buNone/>
            </a:pPr>
            <a:r>
              <a:rPr lang="fa-IR" dirty="0"/>
              <a:t>جستجو وتحلیل نظامند اعم از مقاله، کتاب، پایان نامه که در یک زمینه موضوعی خاص منتشر شده است.</a:t>
            </a:r>
          </a:p>
          <a:p>
            <a:pPr marL="0" indent="0" algn="r">
              <a:buNone/>
            </a:pPr>
            <a:r>
              <a:rPr lang="fa-IR" dirty="0"/>
              <a:t> </a:t>
            </a:r>
          </a:p>
          <a:p>
            <a:pPr marL="0" indent="0" algn="r">
              <a:buNone/>
            </a:pPr>
            <a:r>
              <a:rPr lang="fa-IR" dirty="0"/>
              <a:t>جامعیت و مانعیت</a:t>
            </a:r>
            <a:endParaRPr lang="en-US" dirty="0"/>
          </a:p>
          <a:p>
            <a:pPr marL="0" indent="0" algn="r">
              <a:buNone/>
            </a:pPr>
            <a:endParaRPr lang="fa-IR" dirty="0"/>
          </a:p>
          <a:p>
            <a:pPr marL="0" indent="0" algn="r">
              <a:buNone/>
            </a:pPr>
            <a:endParaRPr lang="en-US" dirty="0"/>
          </a:p>
          <a:p>
            <a:pPr algn="r"/>
            <a:endParaRPr lang="fa-IR" dirty="0"/>
          </a:p>
        </p:txBody>
      </p:sp>
    </p:spTree>
    <p:extLst>
      <p:ext uri="{BB962C8B-B14F-4D97-AF65-F5344CB8AC3E}">
        <p14:creationId xmlns:p14="http://schemas.microsoft.com/office/powerpoint/2010/main" val="223530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46929">
              <a:srgbClr val="6D85B4"/>
            </a:gs>
            <a:gs pos="0">
              <a:srgbClr val="23407B"/>
            </a:gs>
            <a:gs pos="0">
              <a:srgbClr val="002060"/>
            </a:gs>
            <a:gs pos="100000">
              <a:srgbClr val="002060"/>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3D828-BB55-4437-9167-7FBD1272F31D}"/>
              </a:ext>
            </a:extLst>
          </p:cNvPr>
          <p:cNvSpPr>
            <a:spLocks noGrp="1"/>
          </p:cNvSpPr>
          <p:nvPr>
            <p:ph type="title"/>
          </p:nvPr>
        </p:nvSpPr>
        <p:spPr>
          <a:xfrm>
            <a:off x="836612" y="987425"/>
            <a:ext cx="3932237" cy="904461"/>
          </a:xfrm>
        </p:spPr>
        <p:txBody>
          <a:bodyPr>
            <a:normAutofit/>
          </a:bodyPr>
          <a:lstStyle/>
          <a:p>
            <a:pPr algn="ctr"/>
            <a:r>
              <a:rPr lang="fa-IR" sz="2400" b="1" dirty="0">
                <a:solidFill>
                  <a:srgbClr val="FFFF00"/>
                </a:solidFill>
              </a:rPr>
              <a:t>ابزارهای جستجو در وب</a:t>
            </a:r>
          </a:p>
        </p:txBody>
      </p:sp>
      <p:pic>
        <p:nvPicPr>
          <p:cNvPr id="6" name="Picture Placeholder 5">
            <a:extLst>
              <a:ext uri="{FF2B5EF4-FFF2-40B4-BE49-F238E27FC236}">
                <a16:creationId xmlns:a16="http://schemas.microsoft.com/office/drawing/2014/main" id="{71D90261-4541-4C20-BB96-FD1D63CE1A5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8339" r="18339"/>
          <a:stretch>
            <a:fillRect/>
          </a:stretch>
        </p:blipFill>
        <p:spPr>
          <a:xfrm>
            <a:off x="7293550" y="1200427"/>
            <a:ext cx="2067340" cy="1632390"/>
          </a:xfrm>
        </p:spPr>
      </p:pic>
      <p:sp>
        <p:nvSpPr>
          <p:cNvPr id="4" name="Text Placeholder 3">
            <a:extLst>
              <a:ext uri="{FF2B5EF4-FFF2-40B4-BE49-F238E27FC236}">
                <a16:creationId xmlns:a16="http://schemas.microsoft.com/office/drawing/2014/main" id="{FCCFEFBE-C9C1-4408-82E2-53B9F23088F1}"/>
              </a:ext>
            </a:extLst>
          </p:cNvPr>
          <p:cNvSpPr>
            <a:spLocks noGrp="1"/>
          </p:cNvSpPr>
          <p:nvPr>
            <p:ph type="body" sz="half" idx="2"/>
          </p:nvPr>
        </p:nvSpPr>
        <p:spPr/>
        <p:txBody>
          <a:bodyPr>
            <a:normAutofit fontScale="77500" lnSpcReduction="20000"/>
          </a:bodyPr>
          <a:lstStyle/>
          <a:p>
            <a:pPr lvl="0" algn="r" rtl="1" fontAlgn="base">
              <a:lnSpc>
                <a:spcPct val="300000"/>
              </a:lnSpc>
            </a:pPr>
            <a:r>
              <a:rPr lang="fa-IR" sz="2400" b="1" dirty="0">
                <a:solidFill>
                  <a:schemeClr val="tx1">
                    <a:lumMod val="95000"/>
                    <a:lumOff val="5000"/>
                  </a:schemeClr>
                </a:solidFill>
              </a:rPr>
              <a:t>موتورهای جستجو</a:t>
            </a:r>
            <a:endParaRPr lang="en-US" sz="2400" b="1" dirty="0">
              <a:solidFill>
                <a:schemeClr val="tx1">
                  <a:lumMod val="95000"/>
                  <a:lumOff val="5000"/>
                </a:schemeClr>
              </a:solidFill>
            </a:endParaRPr>
          </a:p>
          <a:p>
            <a:pPr lvl="0" algn="r" rtl="1" fontAlgn="base">
              <a:lnSpc>
                <a:spcPct val="300000"/>
              </a:lnSpc>
            </a:pPr>
            <a:r>
              <a:rPr lang="fa-IR" sz="2400" b="1" dirty="0">
                <a:solidFill>
                  <a:schemeClr val="tx1">
                    <a:lumMod val="95000"/>
                    <a:lumOff val="5000"/>
                  </a:schemeClr>
                </a:solidFill>
              </a:rPr>
              <a:t>ابرموتورهای جستجو</a:t>
            </a:r>
            <a:endParaRPr lang="en-US" sz="2400" b="1" dirty="0">
              <a:solidFill>
                <a:schemeClr val="tx1">
                  <a:lumMod val="95000"/>
                  <a:lumOff val="5000"/>
                </a:schemeClr>
              </a:solidFill>
            </a:endParaRPr>
          </a:p>
          <a:p>
            <a:pPr lvl="0" algn="r" rtl="1" fontAlgn="base">
              <a:lnSpc>
                <a:spcPct val="300000"/>
              </a:lnSpc>
            </a:pPr>
            <a:r>
              <a:rPr lang="fa-IR" sz="2400" b="1" dirty="0">
                <a:solidFill>
                  <a:schemeClr val="tx1">
                    <a:lumMod val="95000"/>
                    <a:lumOff val="5000"/>
                  </a:schemeClr>
                </a:solidFill>
              </a:rPr>
              <a:t>فهرست های راهنمای وب</a:t>
            </a:r>
            <a:endParaRPr lang="en-US" sz="2400" b="1" dirty="0">
              <a:solidFill>
                <a:schemeClr val="tx1">
                  <a:lumMod val="95000"/>
                  <a:lumOff val="5000"/>
                </a:schemeClr>
              </a:solidFill>
            </a:endParaRPr>
          </a:p>
          <a:p>
            <a:pPr lvl="0" algn="r" rtl="1" fontAlgn="base">
              <a:lnSpc>
                <a:spcPct val="300000"/>
              </a:lnSpc>
            </a:pPr>
            <a:r>
              <a:rPr lang="fa-IR" sz="2400" b="1" dirty="0">
                <a:solidFill>
                  <a:schemeClr val="tx1">
                    <a:lumMod val="95000"/>
                    <a:lumOff val="5000"/>
                  </a:schemeClr>
                </a:solidFill>
              </a:rPr>
              <a:t>پایگاههای اطلاعاتی تخصصی</a:t>
            </a:r>
            <a:endParaRPr lang="en-US" sz="2400" b="1" dirty="0">
              <a:solidFill>
                <a:schemeClr val="tx1">
                  <a:lumMod val="95000"/>
                  <a:lumOff val="5000"/>
                </a:schemeClr>
              </a:solidFill>
            </a:endParaRPr>
          </a:p>
          <a:p>
            <a:endParaRPr lang="fa-IR" dirty="0"/>
          </a:p>
        </p:txBody>
      </p:sp>
      <p:pic>
        <p:nvPicPr>
          <p:cNvPr id="8" name="Picture 7">
            <a:extLst>
              <a:ext uri="{FF2B5EF4-FFF2-40B4-BE49-F238E27FC236}">
                <a16:creationId xmlns:a16="http://schemas.microsoft.com/office/drawing/2014/main" id="{A5E55690-DAC8-4155-A01C-3194F96AC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740" y="1387491"/>
            <a:ext cx="2067340" cy="1154838"/>
          </a:xfrm>
          <a:prstGeom prst="rect">
            <a:avLst/>
          </a:prstGeom>
        </p:spPr>
      </p:pic>
      <p:pic>
        <p:nvPicPr>
          <p:cNvPr id="10" name="Picture 9">
            <a:extLst>
              <a:ext uri="{FF2B5EF4-FFF2-40B4-BE49-F238E27FC236}">
                <a16:creationId xmlns:a16="http://schemas.microsoft.com/office/drawing/2014/main" id="{2C83E250-0392-4590-A606-4EE98B1584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6130" y="2478040"/>
            <a:ext cx="2681737" cy="1501772"/>
          </a:xfrm>
          <a:prstGeom prst="rect">
            <a:avLst/>
          </a:prstGeom>
        </p:spPr>
      </p:pic>
      <p:pic>
        <p:nvPicPr>
          <p:cNvPr id="12" name="Picture 11">
            <a:extLst>
              <a:ext uri="{FF2B5EF4-FFF2-40B4-BE49-F238E27FC236}">
                <a16:creationId xmlns:a16="http://schemas.microsoft.com/office/drawing/2014/main" id="{05300963-7EFC-49C4-9173-5810460272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2633" y="2917341"/>
            <a:ext cx="1950905" cy="1023319"/>
          </a:xfrm>
          <a:prstGeom prst="rect">
            <a:avLst/>
          </a:prstGeom>
        </p:spPr>
      </p:pic>
      <p:pic>
        <p:nvPicPr>
          <p:cNvPr id="14" name="Picture 13">
            <a:extLst>
              <a:ext uri="{FF2B5EF4-FFF2-40B4-BE49-F238E27FC236}">
                <a16:creationId xmlns:a16="http://schemas.microsoft.com/office/drawing/2014/main" id="{8A91F121-3969-495C-9762-11FED6BE49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43688" y="1200427"/>
            <a:ext cx="2570036" cy="1026260"/>
          </a:xfrm>
          <a:prstGeom prst="rect">
            <a:avLst/>
          </a:prstGeom>
        </p:spPr>
      </p:pic>
      <p:pic>
        <p:nvPicPr>
          <p:cNvPr id="16" name="Picture 15">
            <a:extLst>
              <a:ext uri="{FF2B5EF4-FFF2-40B4-BE49-F238E27FC236}">
                <a16:creationId xmlns:a16="http://schemas.microsoft.com/office/drawing/2014/main" id="{25B89DBB-8097-40DC-B709-FCAEEF3B88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5356" y="220479"/>
            <a:ext cx="2440774" cy="854271"/>
          </a:xfrm>
          <a:prstGeom prst="rect">
            <a:avLst/>
          </a:prstGeom>
        </p:spPr>
      </p:pic>
      <p:pic>
        <p:nvPicPr>
          <p:cNvPr id="18" name="Picture 17">
            <a:extLst>
              <a:ext uri="{FF2B5EF4-FFF2-40B4-BE49-F238E27FC236}">
                <a16:creationId xmlns:a16="http://schemas.microsoft.com/office/drawing/2014/main" id="{5D4F5BD4-BF8E-47C2-B140-0DFC7F9727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0818" y="4063870"/>
            <a:ext cx="2609850" cy="1752600"/>
          </a:xfrm>
          <a:prstGeom prst="rect">
            <a:avLst/>
          </a:prstGeom>
        </p:spPr>
      </p:pic>
    </p:spTree>
    <p:extLst>
      <p:ext uri="{BB962C8B-B14F-4D97-AF65-F5344CB8AC3E}">
        <p14:creationId xmlns:p14="http://schemas.microsoft.com/office/powerpoint/2010/main" val="278891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63702">
              <a:srgbClr val="8AA0CA"/>
            </a:gs>
            <a:gs pos="27000">
              <a:srgbClr val="6D85B4"/>
            </a:gs>
            <a:gs pos="0">
              <a:srgbClr val="23407B"/>
            </a:gs>
            <a:gs pos="0">
              <a:srgbClr val="002060"/>
            </a:gs>
            <a:gs pos="100000">
              <a:srgbClr val="002060"/>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45318-2494-4AA1-96AD-FC57923DEA83}"/>
              </a:ext>
            </a:extLst>
          </p:cNvPr>
          <p:cNvSpPr>
            <a:spLocks noGrp="1"/>
          </p:cNvSpPr>
          <p:nvPr>
            <p:ph type="title"/>
          </p:nvPr>
        </p:nvSpPr>
        <p:spPr>
          <a:xfrm>
            <a:off x="838200" y="768350"/>
            <a:ext cx="10515600" cy="558799"/>
          </a:xfrm>
        </p:spPr>
        <p:txBody>
          <a:bodyPr>
            <a:normAutofit/>
          </a:bodyPr>
          <a:lstStyle/>
          <a:p>
            <a:pPr algn="ctr" rtl="1"/>
            <a:r>
              <a:rPr lang="fa-IR" sz="3200" dirty="0">
                <a:solidFill>
                  <a:srgbClr val="FFFF00"/>
                </a:solidFill>
              </a:rPr>
              <a:t>موتور جستجو</a:t>
            </a:r>
            <a:r>
              <a:rPr lang="en-US" sz="3200" dirty="0">
                <a:solidFill>
                  <a:srgbClr val="FFFF00"/>
                </a:solidFill>
              </a:rPr>
              <a:t> </a:t>
            </a:r>
            <a:r>
              <a:rPr lang="en-US" sz="3200" b="1" dirty="0">
                <a:solidFill>
                  <a:srgbClr val="FFFF00"/>
                </a:solidFill>
              </a:rPr>
              <a:t>(Search engine)</a:t>
            </a:r>
            <a:r>
              <a:rPr lang="en-US" sz="3200" dirty="0">
                <a:solidFill>
                  <a:srgbClr val="FFFF00"/>
                </a:solidFill>
              </a:rPr>
              <a:t> </a:t>
            </a:r>
            <a:endParaRPr lang="fa-IR" sz="3200" dirty="0">
              <a:solidFill>
                <a:srgbClr val="FFFF00"/>
              </a:solidFill>
            </a:endParaRPr>
          </a:p>
        </p:txBody>
      </p:sp>
      <p:sp>
        <p:nvSpPr>
          <p:cNvPr id="3" name="Text Placeholder 2">
            <a:extLst>
              <a:ext uri="{FF2B5EF4-FFF2-40B4-BE49-F238E27FC236}">
                <a16:creationId xmlns:a16="http://schemas.microsoft.com/office/drawing/2014/main" id="{BB71172E-4949-4CDC-A76A-764312A6E72F}"/>
              </a:ext>
            </a:extLst>
          </p:cNvPr>
          <p:cNvSpPr>
            <a:spLocks noGrp="1"/>
          </p:cNvSpPr>
          <p:nvPr>
            <p:ph type="body" idx="1"/>
          </p:nvPr>
        </p:nvSpPr>
        <p:spPr>
          <a:xfrm>
            <a:off x="831850" y="1448973"/>
            <a:ext cx="10515600" cy="2743199"/>
          </a:xfrm>
        </p:spPr>
        <p:txBody>
          <a:bodyPr>
            <a:normAutofit fontScale="70000" lnSpcReduction="20000"/>
          </a:bodyPr>
          <a:lstStyle/>
          <a:p>
            <a:pPr algn="just" rtl="1">
              <a:lnSpc>
                <a:spcPct val="150000"/>
              </a:lnSpc>
            </a:pPr>
            <a:r>
              <a:rPr lang="fa-IR" dirty="0">
                <a:solidFill>
                  <a:schemeClr val="tx1"/>
                </a:solidFill>
              </a:rPr>
              <a:t>یک ابزار آنلاین است که به جستجو در سایت‌ها بر اساس </a:t>
            </a:r>
            <a:r>
              <a:rPr lang="fa-IR" b="1" dirty="0">
                <a:solidFill>
                  <a:srgbClr val="C00000"/>
                </a:solidFill>
                <a:hlinkClick r:id="rId2">
                  <a:extLst>
                    <a:ext uri="{A12FA001-AC4F-418D-AE19-62706E023703}">
                      <ahyp:hlinkClr xmlns:ahyp="http://schemas.microsoft.com/office/drawing/2018/hyperlinkcolor" val="tx"/>
                    </a:ext>
                  </a:extLst>
                </a:hlinkClick>
              </a:rPr>
              <a:t>کلمه کلیدی</a:t>
            </a:r>
            <a:r>
              <a:rPr lang="fa-IR" b="1" dirty="0">
                <a:solidFill>
                  <a:srgbClr val="C00000"/>
                </a:solidFill>
              </a:rPr>
              <a:t> </a:t>
            </a:r>
            <a:r>
              <a:rPr lang="fa-IR" dirty="0">
                <a:solidFill>
                  <a:schemeClr val="tx1"/>
                </a:solidFill>
              </a:rPr>
              <a:t>وارد شده توسط کاربر می‌پردازد.</a:t>
            </a:r>
          </a:p>
          <a:p>
            <a:pPr algn="just" rtl="1">
              <a:lnSpc>
                <a:spcPct val="150000"/>
              </a:lnSpc>
            </a:pPr>
            <a:r>
              <a:rPr lang="fa-IR" dirty="0">
                <a:solidFill>
                  <a:schemeClr val="tx1"/>
                </a:solidFill>
              </a:rPr>
              <a:t> موتور جستجو دائما در حال جمع‌آوری اطلاعات در مورد صفحات موجود در سایت‌های مختلف و ذخیره این اطلاعات می باشد .سپس براساس الگوریتم خاص خود به رتبه بندی اطلاعات پرداخته و نتایح را به کاربر نشان می دهد.</a:t>
            </a:r>
          </a:p>
          <a:p>
            <a:pPr algn="just" rtl="1">
              <a:lnSpc>
                <a:spcPct val="150000"/>
              </a:lnSpc>
            </a:pPr>
            <a:r>
              <a:rPr lang="fa-IR" b="1" dirty="0">
                <a:solidFill>
                  <a:srgbClr val="C00000"/>
                </a:solidFill>
              </a:rPr>
              <a:t>معایب: </a:t>
            </a:r>
            <a:r>
              <a:rPr lang="fa-IR" dirty="0">
                <a:solidFill>
                  <a:schemeClr val="tx1"/>
                </a:solidFill>
              </a:rPr>
              <a:t>جامعیت زیاد و مانعیت کم </a:t>
            </a:r>
          </a:p>
          <a:p>
            <a:pPr algn="just" rtl="1">
              <a:lnSpc>
                <a:spcPct val="150000"/>
              </a:lnSpc>
            </a:pPr>
            <a:r>
              <a:rPr lang="fa-IR" sz="3400" b="1" dirty="0">
                <a:solidFill>
                  <a:schemeClr val="accent6">
                    <a:lumMod val="75000"/>
                  </a:schemeClr>
                </a:solidFill>
              </a:rPr>
              <a:t>نکته</a:t>
            </a:r>
            <a:r>
              <a:rPr lang="fa-IR" dirty="0">
                <a:solidFill>
                  <a:srgbClr val="C00000"/>
                </a:solidFill>
              </a:rPr>
              <a:t>           </a:t>
            </a:r>
            <a:r>
              <a:rPr lang="fa-IR" sz="2600" b="1" dirty="0">
                <a:solidFill>
                  <a:schemeClr val="bg2">
                    <a:lumMod val="10000"/>
                  </a:schemeClr>
                </a:solidFill>
              </a:rPr>
              <a:t>تفاوت موتور جستجو و مرورگر</a:t>
            </a:r>
            <a:r>
              <a:rPr lang="fa-IR" sz="2600" b="1" dirty="0">
                <a:solidFill>
                  <a:srgbClr val="C00000"/>
                </a:solidFill>
              </a:rPr>
              <a:t>: مرورگر یا وب‌ مرورگر، نرم‌افزاری است که به کاربر اجازه می‌دهد صفحات وب را مشاهده و نمایش دهد اما موتور جستجو نتایج مربوط به جستجوی شما را در اینترنت پیدا می‌کند</a:t>
            </a:r>
            <a:r>
              <a:rPr lang="fa-IR" sz="2600" dirty="0">
                <a:solidFill>
                  <a:srgbClr val="C00000"/>
                </a:solidFill>
              </a:rPr>
              <a:t>.</a:t>
            </a:r>
          </a:p>
          <a:p>
            <a:pPr algn="just" rtl="1">
              <a:lnSpc>
                <a:spcPct val="150000"/>
              </a:lnSpc>
            </a:pPr>
            <a:endParaRPr lang="fa-IR" dirty="0">
              <a:solidFill>
                <a:srgbClr val="C00000"/>
              </a:solidFill>
            </a:endParaRPr>
          </a:p>
          <a:p>
            <a:pPr algn="just" rtl="1">
              <a:lnSpc>
                <a:spcPct val="150000"/>
              </a:lnSpc>
            </a:pPr>
            <a:endParaRPr lang="fa-IR" dirty="0">
              <a:solidFill>
                <a:srgbClr val="C00000"/>
              </a:solidFill>
            </a:endParaRPr>
          </a:p>
          <a:p>
            <a:pPr algn="just" rtl="1">
              <a:lnSpc>
                <a:spcPct val="150000"/>
              </a:lnSpc>
            </a:pPr>
            <a:endParaRPr lang="fa-IR" dirty="0">
              <a:solidFill>
                <a:srgbClr val="C00000"/>
              </a:solidFill>
            </a:endParaRPr>
          </a:p>
          <a:p>
            <a:pPr algn="just" rtl="1">
              <a:lnSpc>
                <a:spcPct val="150000"/>
              </a:lnSpc>
            </a:pPr>
            <a:endParaRPr lang="fa-IR" dirty="0">
              <a:solidFill>
                <a:srgbClr val="C00000"/>
              </a:solidFill>
            </a:endParaRPr>
          </a:p>
          <a:p>
            <a:pPr algn="just" rtl="1">
              <a:lnSpc>
                <a:spcPct val="150000"/>
              </a:lnSpc>
            </a:pPr>
            <a:endParaRPr lang="fa-IR" dirty="0">
              <a:solidFill>
                <a:srgbClr val="C00000"/>
              </a:solidFill>
            </a:endParaRPr>
          </a:p>
        </p:txBody>
      </p:sp>
      <p:sp>
        <p:nvSpPr>
          <p:cNvPr id="5" name="Arrow: Left 4">
            <a:extLst>
              <a:ext uri="{FF2B5EF4-FFF2-40B4-BE49-F238E27FC236}">
                <a16:creationId xmlns:a16="http://schemas.microsoft.com/office/drawing/2014/main" id="{85B4E8C6-2244-470F-8E85-EF5F39073DC9}"/>
              </a:ext>
            </a:extLst>
          </p:cNvPr>
          <p:cNvSpPr/>
          <p:nvPr/>
        </p:nvSpPr>
        <p:spPr>
          <a:xfrm>
            <a:off x="10142806" y="3247878"/>
            <a:ext cx="464234" cy="362243"/>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fa-IR"/>
          </a:p>
        </p:txBody>
      </p:sp>
      <p:pic>
        <p:nvPicPr>
          <p:cNvPr id="7" name="Picture 6">
            <a:extLst>
              <a:ext uri="{FF2B5EF4-FFF2-40B4-BE49-F238E27FC236}">
                <a16:creationId xmlns:a16="http://schemas.microsoft.com/office/drawing/2014/main" id="{4DF17005-1437-42AD-A2AB-990C0D37D8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603" y="4174109"/>
            <a:ext cx="3643533" cy="1382629"/>
          </a:xfrm>
          <a:prstGeom prst="rect">
            <a:avLst/>
          </a:prstGeom>
        </p:spPr>
      </p:pic>
    </p:spTree>
    <p:extLst>
      <p:ext uri="{BB962C8B-B14F-4D97-AF65-F5344CB8AC3E}">
        <p14:creationId xmlns:p14="http://schemas.microsoft.com/office/powerpoint/2010/main" val="238785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46929">
              <a:srgbClr val="6D85B4"/>
            </a:gs>
            <a:gs pos="0">
              <a:srgbClr val="23407B"/>
            </a:gs>
            <a:gs pos="0">
              <a:srgbClr val="002060"/>
            </a:gs>
            <a:gs pos="100000">
              <a:srgbClr val="002060"/>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2A438-E44D-4319-BBB2-C4801DD1E3E9}"/>
              </a:ext>
            </a:extLst>
          </p:cNvPr>
          <p:cNvSpPr>
            <a:spLocks noGrp="1"/>
          </p:cNvSpPr>
          <p:nvPr>
            <p:ph type="ctrTitle"/>
          </p:nvPr>
        </p:nvSpPr>
        <p:spPr>
          <a:xfrm>
            <a:off x="1524000" y="290177"/>
            <a:ext cx="9144000" cy="875249"/>
          </a:xfrm>
        </p:spPr>
        <p:txBody>
          <a:bodyPr>
            <a:normAutofit/>
          </a:bodyPr>
          <a:lstStyle/>
          <a:p>
            <a:r>
              <a:rPr lang="fa-IR" sz="4000" dirty="0">
                <a:solidFill>
                  <a:srgbClr val="FFFF00"/>
                </a:solidFill>
              </a:rPr>
              <a:t>موتورهای جستجو درجهان</a:t>
            </a:r>
            <a:r>
              <a:rPr lang="en-US" sz="4000" dirty="0">
                <a:solidFill>
                  <a:srgbClr val="FFFF00"/>
                </a:solidFill>
              </a:rPr>
              <a:t> </a:t>
            </a:r>
            <a:r>
              <a:rPr lang="fa-IR" sz="4000" dirty="0">
                <a:solidFill>
                  <a:srgbClr val="FFFF00"/>
                </a:solidFill>
              </a:rPr>
              <a:t>مهمترین</a:t>
            </a:r>
          </a:p>
        </p:txBody>
      </p:sp>
      <p:sp>
        <p:nvSpPr>
          <p:cNvPr id="3" name="Subtitle 2">
            <a:extLst>
              <a:ext uri="{FF2B5EF4-FFF2-40B4-BE49-F238E27FC236}">
                <a16:creationId xmlns:a16="http://schemas.microsoft.com/office/drawing/2014/main" id="{CC251312-D700-48F0-8256-A4C151AF34A9}"/>
              </a:ext>
            </a:extLst>
          </p:cNvPr>
          <p:cNvSpPr>
            <a:spLocks noGrp="1"/>
          </p:cNvSpPr>
          <p:nvPr>
            <p:ph type="subTitle" idx="1"/>
          </p:nvPr>
        </p:nvSpPr>
        <p:spPr>
          <a:xfrm>
            <a:off x="1524000" y="1533378"/>
            <a:ext cx="9144000" cy="3724422"/>
          </a:xfrm>
        </p:spPr>
        <p:txBody>
          <a:bodyPr/>
          <a:lstStyle/>
          <a:p>
            <a:endParaRPr lang="fa-IR" dirty="0"/>
          </a:p>
        </p:txBody>
      </p:sp>
      <p:pic>
        <p:nvPicPr>
          <p:cNvPr id="5" name="Picture 4">
            <a:extLst>
              <a:ext uri="{FF2B5EF4-FFF2-40B4-BE49-F238E27FC236}">
                <a16:creationId xmlns:a16="http://schemas.microsoft.com/office/drawing/2014/main" id="{B3C58E7C-221F-4B30-A35F-6AF7E6871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0525" y="1804233"/>
            <a:ext cx="3028950" cy="1116657"/>
          </a:xfrm>
          <a:prstGeom prst="rect">
            <a:avLst/>
          </a:prstGeom>
          <a:effectLst>
            <a:glow rad="127000">
              <a:srgbClr val="FF6600"/>
            </a:glow>
          </a:effectLst>
        </p:spPr>
      </p:pic>
      <p:pic>
        <p:nvPicPr>
          <p:cNvPr id="7" name="Picture 6">
            <a:extLst>
              <a:ext uri="{FF2B5EF4-FFF2-40B4-BE49-F238E27FC236}">
                <a16:creationId xmlns:a16="http://schemas.microsoft.com/office/drawing/2014/main" id="{589A8D82-2B3E-4A50-8151-44017A587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841" y="2115852"/>
            <a:ext cx="2112676" cy="1104044"/>
          </a:xfrm>
          <a:prstGeom prst="rect">
            <a:avLst/>
          </a:prstGeom>
          <a:effectLst>
            <a:glow rad="127000">
              <a:schemeClr val="accent4">
                <a:lumMod val="75000"/>
              </a:schemeClr>
            </a:glow>
          </a:effectLst>
        </p:spPr>
      </p:pic>
      <p:pic>
        <p:nvPicPr>
          <p:cNvPr id="9" name="Picture 8">
            <a:extLst>
              <a:ext uri="{FF2B5EF4-FFF2-40B4-BE49-F238E27FC236}">
                <a16:creationId xmlns:a16="http://schemas.microsoft.com/office/drawing/2014/main" id="{F83D4A5E-173D-4D2E-B316-3D4C14F64E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0425" y="3647298"/>
            <a:ext cx="2112676" cy="1183099"/>
          </a:xfrm>
          <a:prstGeom prst="rect">
            <a:avLst/>
          </a:prstGeom>
          <a:effectLst>
            <a:glow rad="127000">
              <a:srgbClr val="FF6600"/>
            </a:glow>
          </a:effectLst>
        </p:spPr>
      </p:pic>
      <p:pic>
        <p:nvPicPr>
          <p:cNvPr id="11" name="Picture 10">
            <a:extLst>
              <a:ext uri="{FF2B5EF4-FFF2-40B4-BE49-F238E27FC236}">
                <a16:creationId xmlns:a16="http://schemas.microsoft.com/office/drawing/2014/main" id="{9C11CE74-99EF-4996-B973-4839A8D88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4208" y="3974421"/>
            <a:ext cx="1871201" cy="1020277"/>
          </a:xfrm>
          <a:prstGeom prst="rect">
            <a:avLst/>
          </a:prstGeom>
          <a:effectLst>
            <a:glow rad="127000">
              <a:srgbClr val="FF0000"/>
            </a:glow>
          </a:effectLst>
        </p:spPr>
      </p:pic>
      <p:pic>
        <p:nvPicPr>
          <p:cNvPr id="13" name="Picture 12">
            <a:extLst>
              <a:ext uri="{FF2B5EF4-FFF2-40B4-BE49-F238E27FC236}">
                <a16:creationId xmlns:a16="http://schemas.microsoft.com/office/drawing/2014/main" id="{4CC3D164-9349-4041-89F5-23426ABF67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6178" y="3556591"/>
            <a:ext cx="1871200" cy="1183100"/>
          </a:xfrm>
          <a:prstGeom prst="rect">
            <a:avLst/>
          </a:prstGeom>
          <a:effectLst>
            <a:glow rad="127000">
              <a:schemeClr val="accent4">
                <a:lumMod val="60000"/>
                <a:lumOff val="40000"/>
              </a:schemeClr>
            </a:glow>
          </a:effectLst>
        </p:spPr>
      </p:pic>
      <p:pic>
        <p:nvPicPr>
          <p:cNvPr id="15" name="Picture 14">
            <a:extLst>
              <a:ext uri="{FF2B5EF4-FFF2-40B4-BE49-F238E27FC236}">
                <a16:creationId xmlns:a16="http://schemas.microsoft.com/office/drawing/2014/main" id="{2D3BDDFC-8CC8-4939-939B-E2640A9880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1705" y="3113666"/>
            <a:ext cx="2296205" cy="743458"/>
          </a:xfrm>
          <a:prstGeom prst="rect">
            <a:avLst/>
          </a:prstGeom>
          <a:effectLst>
            <a:glow rad="127000">
              <a:srgbClr val="7030A0"/>
            </a:glow>
          </a:effectLst>
        </p:spPr>
      </p:pic>
      <p:pic>
        <p:nvPicPr>
          <p:cNvPr id="17" name="Picture 16">
            <a:extLst>
              <a:ext uri="{FF2B5EF4-FFF2-40B4-BE49-F238E27FC236}">
                <a16:creationId xmlns:a16="http://schemas.microsoft.com/office/drawing/2014/main" id="{F1B50E6C-F2B6-438A-83F1-45E1EDAC73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94586" y="3331483"/>
            <a:ext cx="2296205" cy="1285875"/>
          </a:xfrm>
          <a:prstGeom prst="rect">
            <a:avLst/>
          </a:prstGeom>
          <a:effectLst>
            <a:glow rad="127000">
              <a:schemeClr val="accent2">
                <a:lumMod val="40000"/>
                <a:lumOff val="60000"/>
              </a:schemeClr>
            </a:glow>
          </a:effectLst>
        </p:spPr>
      </p:pic>
      <p:pic>
        <p:nvPicPr>
          <p:cNvPr id="19" name="Picture 18">
            <a:extLst>
              <a:ext uri="{FF2B5EF4-FFF2-40B4-BE49-F238E27FC236}">
                <a16:creationId xmlns:a16="http://schemas.microsoft.com/office/drawing/2014/main" id="{C5FCD409-800B-4218-A707-4168A4CFE76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60089" y="1899842"/>
            <a:ext cx="2260569" cy="791199"/>
          </a:xfrm>
          <a:prstGeom prst="rect">
            <a:avLst/>
          </a:prstGeom>
          <a:effectLst>
            <a:glow rad="127000">
              <a:schemeClr val="accent6">
                <a:lumMod val="75000"/>
              </a:schemeClr>
            </a:glow>
          </a:effectLst>
        </p:spPr>
      </p:pic>
      <p:sp>
        <p:nvSpPr>
          <p:cNvPr id="4" name="Explosion: 8 Points 3">
            <a:extLst>
              <a:ext uri="{FF2B5EF4-FFF2-40B4-BE49-F238E27FC236}">
                <a16:creationId xmlns:a16="http://schemas.microsoft.com/office/drawing/2014/main" id="{BC01DC11-E6F0-4400-AE92-614F35161734}"/>
              </a:ext>
            </a:extLst>
          </p:cNvPr>
          <p:cNvSpPr/>
          <p:nvPr/>
        </p:nvSpPr>
        <p:spPr>
          <a:xfrm>
            <a:off x="5391760" y="1310804"/>
            <a:ext cx="1083212" cy="58903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t>1</a:t>
            </a:r>
          </a:p>
        </p:txBody>
      </p:sp>
      <p:sp>
        <p:nvSpPr>
          <p:cNvPr id="6" name="Star: 10 Points 5">
            <a:extLst>
              <a:ext uri="{FF2B5EF4-FFF2-40B4-BE49-F238E27FC236}">
                <a16:creationId xmlns:a16="http://schemas.microsoft.com/office/drawing/2014/main" id="{825B605A-D209-4E9A-AAE8-F31E3982274D}"/>
              </a:ext>
            </a:extLst>
          </p:cNvPr>
          <p:cNvSpPr/>
          <p:nvPr/>
        </p:nvSpPr>
        <p:spPr>
          <a:xfrm>
            <a:off x="2228242" y="1551130"/>
            <a:ext cx="1083212" cy="453435"/>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t>2</a:t>
            </a:r>
          </a:p>
        </p:txBody>
      </p:sp>
    </p:spTree>
    <p:extLst>
      <p:ext uri="{BB962C8B-B14F-4D97-AF65-F5344CB8AC3E}">
        <p14:creationId xmlns:p14="http://schemas.microsoft.com/office/powerpoint/2010/main" val="196409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BD8A-7B9A-477D-9E56-4D8477A41EF9}"/>
              </a:ext>
            </a:extLst>
          </p:cNvPr>
          <p:cNvSpPr>
            <a:spLocks noGrp="1"/>
          </p:cNvSpPr>
          <p:nvPr>
            <p:ph type="title"/>
          </p:nvPr>
        </p:nvSpPr>
        <p:spPr/>
        <p:txBody>
          <a:bodyPr>
            <a:normAutofit/>
          </a:bodyPr>
          <a:lstStyle/>
          <a:p>
            <a:pPr algn="r" rtl="1"/>
            <a:r>
              <a:rPr lang="fa-IR" sz="2400" dirty="0">
                <a:solidFill>
                  <a:srgbClr val="C00000"/>
                </a:solidFill>
              </a:rPr>
              <a:t>موتورهای  جستجو علمی</a:t>
            </a:r>
          </a:p>
        </p:txBody>
      </p:sp>
      <p:sp>
        <p:nvSpPr>
          <p:cNvPr id="3" name="Content Placeholder 2">
            <a:extLst>
              <a:ext uri="{FF2B5EF4-FFF2-40B4-BE49-F238E27FC236}">
                <a16:creationId xmlns:a16="http://schemas.microsoft.com/office/drawing/2014/main" id="{9D76CDBC-AECD-488D-9C14-66884D9483D9}"/>
              </a:ext>
            </a:extLst>
          </p:cNvPr>
          <p:cNvSpPr>
            <a:spLocks noGrp="1"/>
          </p:cNvSpPr>
          <p:nvPr>
            <p:ph idx="1"/>
          </p:nvPr>
        </p:nvSpPr>
        <p:spPr/>
        <p:txBody>
          <a:bodyPr>
            <a:normAutofit/>
          </a:bodyPr>
          <a:lstStyle/>
          <a:p>
            <a:pPr marL="0" indent="0" algn="r">
              <a:buNone/>
            </a:pPr>
            <a:r>
              <a:rPr lang="en-US" sz="2400" dirty="0">
                <a:hlinkClick r:id="rId2">
                  <a:extLst>
                    <a:ext uri="{A12FA001-AC4F-418D-AE19-62706E023703}">
                      <ahyp:hlinkClr xmlns:ahyp="http://schemas.microsoft.com/office/drawing/2018/hyperlinkcolor" val="tx"/>
                    </a:ext>
                  </a:extLst>
                </a:hlinkClick>
              </a:rPr>
              <a:t>WWW.irandoc.com</a:t>
            </a:r>
            <a:r>
              <a:rPr lang="en-US" sz="2400" dirty="0"/>
              <a:t>                                                           </a:t>
            </a:r>
            <a:r>
              <a:rPr lang="fa-IR" sz="2400" dirty="0"/>
              <a:t>مرکز مطالعات و مدارک علمی ایران</a:t>
            </a:r>
            <a:endParaRPr lang="en-US" sz="2400" dirty="0"/>
          </a:p>
          <a:p>
            <a:pPr marL="0" indent="0" algn="r">
              <a:buNone/>
            </a:pPr>
            <a:r>
              <a:rPr lang="en-US" sz="2400" dirty="0"/>
              <a:t>  WWW.Iranian dustry.com                        </a:t>
            </a:r>
            <a:r>
              <a:rPr lang="fa-IR" sz="2400" dirty="0"/>
              <a:t> پایگاه اطلاعاتی سازمان پژوهش های علمی وصنعتی ایران                                              </a:t>
            </a:r>
            <a:endParaRPr lang="en-US" sz="2400" dirty="0"/>
          </a:p>
          <a:p>
            <a:pPr marL="0" indent="0" algn="r">
              <a:buNone/>
            </a:pPr>
            <a:r>
              <a:rPr lang="en-US" sz="2400" dirty="0"/>
              <a:t>WWW.Hbi. com                                                                                        </a:t>
            </a:r>
            <a:r>
              <a:rPr lang="fa-IR" sz="1800" b="1" dirty="0"/>
              <a:t>شبکه اطلاعات صنعتی ایران </a:t>
            </a:r>
            <a:endParaRPr lang="en-US" sz="2400" b="1" dirty="0"/>
          </a:p>
          <a:p>
            <a:pPr marL="0" indent="0" algn="r">
              <a:buNone/>
            </a:pPr>
            <a:r>
              <a:rPr lang="en-US" sz="2400" dirty="0">
                <a:hlinkClick r:id="rId3">
                  <a:extLst>
                    <a:ext uri="{A12FA001-AC4F-418D-AE19-62706E023703}">
                      <ahyp:hlinkClr xmlns:ahyp="http://schemas.microsoft.com/office/drawing/2018/hyperlinkcolor" val="tx"/>
                    </a:ext>
                  </a:extLst>
                </a:hlinkClick>
              </a:rPr>
              <a:t>WWW.Sris.com</a:t>
            </a:r>
            <a:r>
              <a:rPr lang="en-US" sz="2400" dirty="0"/>
              <a:t>     </a:t>
            </a:r>
            <a:r>
              <a:rPr lang="fa-IR" sz="2400" dirty="0"/>
              <a:t> شبکه اطلاع رسانی بهداشتی و زیست پزشکی                                         </a:t>
            </a:r>
            <a:endParaRPr lang="en-US" sz="2400" dirty="0"/>
          </a:p>
          <a:p>
            <a:pPr marL="0" indent="0" algn="r">
              <a:buNone/>
            </a:pPr>
            <a:r>
              <a:rPr lang="en-US" sz="2400" dirty="0"/>
              <a:t> WWW.Rist.shiraz.ac.ir</a:t>
            </a:r>
            <a:r>
              <a:rPr lang="fa-IR" sz="2400" dirty="0"/>
              <a:t>خدمات اطلاع رسانی کتابخانه ای علوم و تکنولوژی شیراز                     </a:t>
            </a:r>
            <a:endParaRPr lang="en-US" sz="2400" dirty="0"/>
          </a:p>
          <a:p>
            <a:pPr marL="0" indent="0" algn="r">
              <a:buNone/>
            </a:pPr>
            <a:r>
              <a:rPr lang="en-US" sz="2400" dirty="0"/>
              <a:t>WWW.Sci.or.ir                                                                                                    .</a:t>
            </a:r>
            <a:r>
              <a:rPr lang="fa-IR" sz="2400" dirty="0"/>
              <a:t>مرکز آمار ایران</a:t>
            </a:r>
          </a:p>
        </p:txBody>
      </p:sp>
    </p:spTree>
    <p:extLst>
      <p:ext uri="{BB962C8B-B14F-4D97-AF65-F5344CB8AC3E}">
        <p14:creationId xmlns:p14="http://schemas.microsoft.com/office/powerpoint/2010/main" val="387921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468DA-7B04-44A5-88C7-A86296B32477}"/>
              </a:ext>
            </a:extLst>
          </p:cNvPr>
          <p:cNvSpPr>
            <a:spLocks noGrp="1"/>
          </p:cNvSpPr>
          <p:nvPr>
            <p:ph type="title"/>
          </p:nvPr>
        </p:nvSpPr>
        <p:spPr/>
        <p:txBody>
          <a:bodyPr>
            <a:normAutofit/>
          </a:bodyPr>
          <a:lstStyle/>
          <a:p>
            <a:pPr algn="r"/>
            <a:r>
              <a:rPr lang="fa-IR" sz="2800" dirty="0">
                <a:solidFill>
                  <a:srgbClr val="C00000"/>
                </a:solidFill>
              </a:rPr>
              <a:t>موتورجستجوهای علوم بهداشتی </a:t>
            </a:r>
            <a:br>
              <a:rPr lang="en-US" sz="2800" dirty="0">
                <a:solidFill>
                  <a:srgbClr val="C00000"/>
                </a:solidFill>
              </a:rPr>
            </a:br>
            <a:endParaRPr lang="fa-IR" sz="2800" dirty="0">
              <a:solidFill>
                <a:srgbClr val="C00000"/>
              </a:solidFill>
            </a:endParaRPr>
          </a:p>
        </p:txBody>
      </p:sp>
      <p:sp>
        <p:nvSpPr>
          <p:cNvPr id="3" name="Content Placeholder 2">
            <a:extLst>
              <a:ext uri="{FF2B5EF4-FFF2-40B4-BE49-F238E27FC236}">
                <a16:creationId xmlns:a16="http://schemas.microsoft.com/office/drawing/2014/main" id="{9ADD6D54-9040-4699-85EA-9BE3C0E1DCA4}"/>
              </a:ext>
            </a:extLst>
          </p:cNvPr>
          <p:cNvSpPr>
            <a:spLocks noGrp="1"/>
          </p:cNvSpPr>
          <p:nvPr>
            <p:ph idx="1"/>
          </p:nvPr>
        </p:nvSpPr>
        <p:spPr/>
        <p:txBody>
          <a:bodyPr/>
          <a:lstStyle/>
          <a:p>
            <a:pPr algn="l"/>
            <a:r>
              <a:rPr lang="en-US" dirty="0" err="1"/>
              <a:t>Ehealth</a:t>
            </a:r>
            <a:r>
              <a:rPr lang="en-US" dirty="0"/>
              <a:t> site</a:t>
            </a:r>
          </a:p>
          <a:p>
            <a:pPr algn="l"/>
            <a:r>
              <a:rPr lang="en-US" dirty="0"/>
              <a:t>Med explore </a:t>
            </a:r>
          </a:p>
          <a:p>
            <a:pPr algn="l"/>
            <a:r>
              <a:rPr lang="en-US" dirty="0"/>
              <a:t>Mayo clinic health oasis</a:t>
            </a:r>
          </a:p>
          <a:p>
            <a:pPr algn="l"/>
            <a:r>
              <a:rPr lang="en-US" dirty="0"/>
              <a:t>Medical word search</a:t>
            </a:r>
          </a:p>
          <a:p>
            <a:pPr algn="l"/>
            <a:r>
              <a:rPr lang="en-US" dirty="0"/>
              <a:t>Text med</a:t>
            </a:r>
          </a:p>
          <a:p>
            <a:pPr algn="r"/>
            <a:endParaRPr lang="fa-IR" dirty="0"/>
          </a:p>
        </p:txBody>
      </p:sp>
    </p:spTree>
    <p:extLst>
      <p:ext uri="{BB962C8B-B14F-4D97-AF65-F5344CB8AC3E}">
        <p14:creationId xmlns:p14="http://schemas.microsoft.com/office/powerpoint/2010/main" val="182980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1180</TotalTime>
  <Words>2085</Words>
  <Application>Microsoft Office PowerPoint</Application>
  <PresentationFormat>Widescreen</PresentationFormat>
  <Paragraphs>194</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Arial Unicode MS</vt:lpstr>
      <vt:lpstr>Calibri</vt:lpstr>
      <vt:lpstr>Calibri Light</vt:lpstr>
      <vt:lpstr>Wingdings</vt:lpstr>
      <vt:lpstr>Office Theme</vt:lpstr>
      <vt:lpstr>PowerPoint Presentation</vt:lpstr>
      <vt:lpstr>عنوان کارگاه : آشنایی با شیوه های جستجو</vt:lpstr>
      <vt:lpstr>فهرست مطالب ارائه در کارگاه:</vt:lpstr>
      <vt:lpstr>جستجو</vt:lpstr>
      <vt:lpstr>ابزارهای جستجو در وب</vt:lpstr>
      <vt:lpstr>موتور جستجو (Search engine) </vt:lpstr>
      <vt:lpstr>موتورهای جستجو درجهان مهمترین</vt:lpstr>
      <vt:lpstr>موتورهای  جستجو علمی</vt:lpstr>
      <vt:lpstr>موتورجستجوهای علوم بهداشتی  </vt:lpstr>
      <vt:lpstr>مهمترین موتور جستجوهای ایرانی</vt:lpstr>
      <vt:lpstr>ابرموتورهای جستجو </vt:lpstr>
      <vt:lpstr>مهمترین ابر موتورهای کاوش</vt:lpstr>
      <vt:lpstr>راهنماهای موضوعی Directory</vt:lpstr>
      <vt:lpstr>PowerPoint Presentation</vt:lpstr>
      <vt:lpstr>PowerPoint Presentation</vt:lpstr>
      <vt:lpstr>راهنماهای موضوعی عمومی </vt:lpstr>
      <vt:lpstr>PowerPoint Presentation</vt:lpstr>
      <vt:lpstr>PowerPoint Presentation</vt:lpstr>
      <vt:lpstr>PowerPoint Presentation</vt:lpstr>
      <vt:lpstr> </vt:lpstr>
      <vt:lpstr>PowerPoint Presentation</vt:lpstr>
      <vt:lpstr>PowerPoint Presentation</vt:lpstr>
      <vt:lpstr>PowerPoint Presentation</vt:lpstr>
      <vt:lpstr>گام های جستجو:</vt:lpstr>
      <vt:lpstr>PowerPoint Presentation</vt:lpstr>
      <vt:lpstr>PowerPoint Presentation</vt:lpstr>
      <vt:lpstr>نحوه کار با MESH</vt:lpstr>
      <vt:lpstr>  Medical Subject Headings </vt:lpstr>
      <vt:lpstr>   </vt:lpstr>
      <vt:lpstr>عملگرهای  بولین( Boolean)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TIAM</dc:creator>
  <cp:lastModifiedBy>TIAM</cp:lastModifiedBy>
  <cp:revision>161</cp:revision>
  <dcterms:created xsi:type="dcterms:W3CDTF">2023-12-02T17:03:35Z</dcterms:created>
  <dcterms:modified xsi:type="dcterms:W3CDTF">2023-12-18T18:33:19Z</dcterms:modified>
</cp:coreProperties>
</file>